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0"/>
  </p:notesMasterIdLst>
  <p:sldIdLst>
    <p:sldId id="256" r:id="rId2"/>
    <p:sldId id="257" r:id="rId3"/>
    <p:sldId id="264" r:id="rId4"/>
    <p:sldId id="265" r:id="rId5"/>
    <p:sldId id="266" r:id="rId6"/>
    <p:sldId id="269" r:id="rId7"/>
    <p:sldId id="258" r:id="rId8"/>
    <p:sldId id="267" r:id="rId9"/>
    <p:sldId id="268" r:id="rId10"/>
    <p:sldId id="260" r:id="rId11"/>
    <p:sldId id="261" r:id="rId12"/>
    <p:sldId id="270" r:id="rId13"/>
    <p:sldId id="271" r:id="rId14"/>
    <p:sldId id="272" r:id="rId15"/>
    <p:sldId id="273" r:id="rId16"/>
    <p:sldId id="274" r:id="rId17"/>
    <p:sldId id="275" r:id="rId18"/>
    <p:sldId id="263" r:id="rId19"/>
  </p:sldIdLst>
  <p:sldSz cx="18288000" cy="10287000"/>
  <p:notesSz cx="18288000" cy="10287000"/>
  <p:embeddedFontLst>
    <p:embeddedFont>
      <p:font typeface="Arial Black" panose="020B0A04020102020204" pitchFamily="34" charset="0"/>
      <p:regular r:id="rId21"/>
      <p:bold r:id="rId22"/>
    </p:embeddedFont>
    <p:embeddedFont>
      <p:font typeface="Arimo" panose="020B0604020202020204"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536" y="40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067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16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255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206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5s (Sort, Set in order , Shine, Standardize , Sustain)</a:t>
            </a:r>
            <a:endParaRPr lang="en-PK" dirty="0"/>
          </a:p>
        </p:txBody>
      </p:sp>
    </p:spTree>
    <p:extLst>
      <p:ext uri="{BB962C8B-B14F-4D97-AF65-F5344CB8AC3E}">
        <p14:creationId xmlns:p14="http://schemas.microsoft.com/office/powerpoint/2010/main" val="2111500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2"/>
          <p:cNvSpPr/>
          <p:nvPr/>
        </p:nvSpPr>
        <p:spPr>
          <a:xfrm>
            <a:off x="0" y="0"/>
            <a:ext cx="18288000" cy="10287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2"/>
          <p:cNvSpPr/>
          <p:nvPr/>
        </p:nvSpPr>
        <p:spPr>
          <a:xfrm>
            <a:off x="17898008" y="8232343"/>
            <a:ext cx="390525" cy="1028700"/>
          </a:xfrm>
          <a:custGeom>
            <a:avLst/>
            <a:gdLst/>
            <a:ahLst/>
            <a:cxnLst/>
            <a:rect l="l" t="t" r="r" b="b"/>
            <a:pathLst>
              <a:path w="390525" h="1028700" extrusionOk="0">
                <a:moveTo>
                  <a:pt x="0" y="0"/>
                </a:moveTo>
                <a:lnTo>
                  <a:pt x="389991" y="0"/>
                </a:lnTo>
                <a:lnTo>
                  <a:pt x="389991" y="1028641"/>
                </a:lnTo>
                <a:lnTo>
                  <a:pt x="0" y="1028641"/>
                </a:lnTo>
                <a:lnTo>
                  <a:pt x="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2"/>
          <p:cNvSpPr txBox="1">
            <a:spLocks noGrp="1"/>
          </p:cNvSpPr>
          <p:nvPr>
            <p:ph type="ctrTitle"/>
          </p:nvPr>
        </p:nvSpPr>
        <p:spPr>
          <a:xfrm>
            <a:off x="7027668" y="3629248"/>
            <a:ext cx="4232662" cy="13779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885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281510" y="1757458"/>
            <a:ext cx="7724978"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1431808" y="3491981"/>
            <a:ext cx="15424383" cy="47339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650" b="0"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p:nvPr/>
        </p:nvSpPr>
        <p:spPr>
          <a:xfrm>
            <a:off x="0" y="0"/>
            <a:ext cx="18287999" cy="10286999"/>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4"/>
          <p:cNvSpPr/>
          <p:nvPr/>
        </p:nvSpPr>
        <p:spPr>
          <a:xfrm>
            <a:off x="17898008" y="8232342"/>
            <a:ext cx="390525" cy="1028700"/>
          </a:xfrm>
          <a:custGeom>
            <a:avLst/>
            <a:gdLst/>
            <a:ahLst/>
            <a:cxnLst/>
            <a:rect l="l" t="t" r="r" b="b"/>
            <a:pathLst>
              <a:path w="390525" h="1028700" extrusionOk="0">
                <a:moveTo>
                  <a:pt x="0" y="0"/>
                </a:moveTo>
                <a:lnTo>
                  <a:pt x="389991" y="0"/>
                </a:lnTo>
                <a:lnTo>
                  <a:pt x="389991" y="1028641"/>
                </a:lnTo>
                <a:lnTo>
                  <a:pt x="0" y="1028641"/>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4"/>
          <p:cNvSpPr txBox="1">
            <a:spLocks noGrp="1"/>
          </p:cNvSpPr>
          <p:nvPr>
            <p:ph type="title"/>
          </p:nvPr>
        </p:nvSpPr>
        <p:spPr>
          <a:xfrm>
            <a:off x="5281510" y="1757458"/>
            <a:ext cx="7724978"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281510" y="1757458"/>
            <a:ext cx="7724978" cy="863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5"/>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
        <p:nvSpPr>
          <p:cNvPr id="41" name="Google Shape;41;p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7999" cy="1028699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
          <p:cNvSpPr txBox="1">
            <a:spLocks noGrp="1"/>
          </p:cNvSpPr>
          <p:nvPr>
            <p:ph type="title"/>
          </p:nvPr>
        </p:nvSpPr>
        <p:spPr>
          <a:xfrm>
            <a:off x="5281510" y="1757458"/>
            <a:ext cx="7724978" cy="863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431808" y="3491981"/>
            <a:ext cx="15424383" cy="47339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650" b="0"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7"/>
          <p:cNvSpPr txBox="1">
            <a:spLocks noGrp="1"/>
          </p:cNvSpPr>
          <p:nvPr>
            <p:ph type="ctrTitle"/>
          </p:nvPr>
        </p:nvSpPr>
        <p:spPr>
          <a:xfrm>
            <a:off x="7027668" y="3629248"/>
            <a:ext cx="4232662" cy="13779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a:t>KAIZEN</a:t>
            </a:r>
            <a:endParaRPr/>
          </a:p>
        </p:txBody>
      </p:sp>
      <p:sp>
        <p:nvSpPr>
          <p:cNvPr id="49" name="Google Shape;49;p7"/>
          <p:cNvSpPr txBox="1"/>
          <p:nvPr/>
        </p:nvSpPr>
        <p:spPr>
          <a:xfrm>
            <a:off x="6374877" y="6122341"/>
            <a:ext cx="5538470" cy="5435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a:solidFill>
                  <a:srgbClr val="FFFFFF"/>
                </a:solidFill>
                <a:latin typeface="Arial"/>
                <a:ea typeface="Arial"/>
                <a:cs typeface="Arial"/>
                <a:sym typeface="Arial"/>
              </a:rPr>
              <a:t>Lean Production Technique</a:t>
            </a:r>
            <a:endParaRPr sz="3400">
              <a:solidFill>
                <a:schemeClr val="dk1"/>
              </a:solidFill>
              <a:latin typeface="Arial"/>
              <a:ea typeface="Arial"/>
              <a:cs typeface="Arial"/>
              <a:sym typeface="Arial"/>
            </a:endParaRPr>
          </a:p>
        </p:txBody>
      </p:sp>
      <p:sp>
        <p:nvSpPr>
          <p:cNvPr id="50" name="Google Shape;50;p7"/>
          <p:cNvSpPr/>
          <p:nvPr/>
        </p:nvSpPr>
        <p:spPr>
          <a:xfrm>
            <a:off x="8320644" y="5473201"/>
            <a:ext cx="1648460" cy="0"/>
          </a:xfrm>
          <a:custGeom>
            <a:avLst/>
            <a:gdLst/>
            <a:ahLst/>
            <a:cxnLst/>
            <a:rect l="l" t="t" r="r" b="b"/>
            <a:pathLst>
              <a:path w="1648459" h="120000" extrusionOk="0">
                <a:moveTo>
                  <a:pt x="0" y="0"/>
                </a:moveTo>
                <a:lnTo>
                  <a:pt x="1647902" y="0"/>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grpSp>
        <p:nvGrpSpPr>
          <p:cNvPr id="104" name="Google Shape;104;p11"/>
          <p:cNvGrpSpPr/>
          <p:nvPr/>
        </p:nvGrpSpPr>
        <p:grpSpPr>
          <a:xfrm>
            <a:off x="0" y="2"/>
            <a:ext cx="18288254" cy="10287000"/>
            <a:chOff x="0" y="2"/>
            <a:chExt cx="18288254" cy="10287000"/>
          </a:xfrm>
        </p:grpSpPr>
        <p:sp>
          <p:nvSpPr>
            <p:cNvPr id="105" name="Google Shape;105;p11"/>
            <p:cNvSpPr/>
            <p:nvPr/>
          </p:nvSpPr>
          <p:spPr>
            <a:xfrm>
              <a:off x="0" y="2"/>
              <a:ext cx="18288000" cy="10287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1"/>
            <p:cNvSpPr/>
            <p:nvPr/>
          </p:nvSpPr>
          <p:spPr>
            <a:xfrm>
              <a:off x="2953004" y="764933"/>
              <a:ext cx="15335250" cy="8496300"/>
            </a:xfrm>
            <a:custGeom>
              <a:avLst/>
              <a:gdLst/>
              <a:ahLst/>
              <a:cxnLst/>
              <a:rect l="l" t="t" r="r" b="b"/>
              <a:pathLst>
                <a:path w="15335250" h="8496300" extrusionOk="0">
                  <a:moveTo>
                    <a:pt x="358952" y="4581537"/>
                  </a:moveTo>
                  <a:lnTo>
                    <a:pt x="0" y="4305592"/>
                  </a:lnTo>
                  <a:lnTo>
                    <a:pt x="0" y="4444136"/>
                  </a:lnTo>
                  <a:lnTo>
                    <a:pt x="179197" y="4582096"/>
                  </a:lnTo>
                  <a:lnTo>
                    <a:pt x="0" y="4719510"/>
                  </a:lnTo>
                  <a:lnTo>
                    <a:pt x="0" y="4858042"/>
                  </a:lnTo>
                  <a:lnTo>
                    <a:pt x="358952" y="4581537"/>
                  </a:lnTo>
                  <a:close/>
                </a:path>
                <a:path w="15335250" h="8496300" extrusionOk="0">
                  <a:moveTo>
                    <a:pt x="358952" y="3088106"/>
                  </a:moveTo>
                  <a:lnTo>
                    <a:pt x="0" y="2812161"/>
                  </a:lnTo>
                  <a:lnTo>
                    <a:pt x="0" y="2950705"/>
                  </a:lnTo>
                  <a:lnTo>
                    <a:pt x="179197" y="3088678"/>
                  </a:lnTo>
                  <a:lnTo>
                    <a:pt x="0" y="3226079"/>
                  </a:lnTo>
                  <a:lnTo>
                    <a:pt x="0" y="3364611"/>
                  </a:lnTo>
                  <a:lnTo>
                    <a:pt x="358952" y="3088106"/>
                  </a:lnTo>
                  <a:close/>
                </a:path>
                <a:path w="15335250" h="8496300" extrusionOk="0">
                  <a:moveTo>
                    <a:pt x="700227" y="4581537"/>
                  </a:moveTo>
                  <a:lnTo>
                    <a:pt x="341261" y="4305592"/>
                  </a:lnTo>
                  <a:lnTo>
                    <a:pt x="341261" y="4444136"/>
                  </a:lnTo>
                  <a:lnTo>
                    <a:pt x="520458" y="4582096"/>
                  </a:lnTo>
                  <a:lnTo>
                    <a:pt x="341261" y="4719510"/>
                  </a:lnTo>
                  <a:lnTo>
                    <a:pt x="341261" y="4858042"/>
                  </a:lnTo>
                  <a:lnTo>
                    <a:pt x="700227" y="4581537"/>
                  </a:lnTo>
                  <a:close/>
                </a:path>
                <a:path w="15335250" h="8496300" extrusionOk="0">
                  <a:moveTo>
                    <a:pt x="700227" y="3088106"/>
                  </a:moveTo>
                  <a:lnTo>
                    <a:pt x="341261" y="2812161"/>
                  </a:lnTo>
                  <a:lnTo>
                    <a:pt x="341261" y="2950705"/>
                  </a:lnTo>
                  <a:lnTo>
                    <a:pt x="520458" y="3088678"/>
                  </a:lnTo>
                  <a:lnTo>
                    <a:pt x="341261" y="3226079"/>
                  </a:lnTo>
                  <a:lnTo>
                    <a:pt x="341261" y="3364611"/>
                  </a:lnTo>
                  <a:lnTo>
                    <a:pt x="700227" y="3088106"/>
                  </a:lnTo>
                  <a:close/>
                </a:path>
                <a:path w="15335250" h="8496300" extrusionOk="0">
                  <a:moveTo>
                    <a:pt x="1041501" y="4581537"/>
                  </a:moveTo>
                  <a:lnTo>
                    <a:pt x="682536" y="4305592"/>
                  </a:lnTo>
                  <a:lnTo>
                    <a:pt x="682536" y="4444136"/>
                  </a:lnTo>
                  <a:lnTo>
                    <a:pt x="861733" y="4582096"/>
                  </a:lnTo>
                  <a:lnTo>
                    <a:pt x="682536" y="4719510"/>
                  </a:lnTo>
                  <a:lnTo>
                    <a:pt x="682536" y="4858042"/>
                  </a:lnTo>
                  <a:lnTo>
                    <a:pt x="1041501" y="4581537"/>
                  </a:lnTo>
                  <a:close/>
                </a:path>
                <a:path w="15335250" h="8496300" extrusionOk="0">
                  <a:moveTo>
                    <a:pt x="1041501" y="3088106"/>
                  </a:moveTo>
                  <a:lnTo>
                    <a:pt x="682536" y="2812161"/>
                  </a:lnTo>
                  <a:lnTo>
                    <a:pt x="682536" y="2950705"/>
                  </a:lnTo>
                  <a:lnTo>
                    <a:pt x="861733" y="3088678"/>
                  </a:lnTo>
                  <a:lnTo>
                    <a:pt x="682536" y="3226079"/>
                  </a:lnTo>
                  <a:lnTo>
                    <a:pt x="682536" y="3364611"/>
                  </a:lnTo>
                  <a:lnTo>
                    <a:pt x="1041501" y="3088106"/>
                  </a:lnTo>
                  <a:close/>
                </a:path>
                <a:path w="15335250" h="8496300" extrusionOk="0">
                  <a:moveTo>
                    <a:pt x="14535074" y="250583"/>
                  </a:moveTo>
                  <a:lnTo>
                    <a:pt x="14533906" y="247726"/>
                  </a:lnTo>
                  <a:lnTo>
                    <a:pt x="14529207" y="242989"/>
                  </a:lnTo>
                  <a:lnTo>
                    <a:pt x="14526374" y="241808"/>
                  </a:lnTo>
                  <a:lnTo>
                    <a:pt x="14087208" y="241808"/>
                  </a:lnTo>
                  <a:lnTo>
                    <a:pt x="14084376" y="242989"/>
                  </a:lnTo>
                  <a:lnTo>
                    <a:pt x="14079690" y="247726"/>
                  </a:lnTo>
                  <a:lnTo>
                    <a:pt x="14078509" y="250583"/>
                  </a:lnTo>
                  <a:lnTo>
                    <a:pt x="14078509" y="257276"/>
                  </a:lnTo>
                  <a:lnTo>
                    <a:pt x="14079690" y="260134"/>
                  </a:lnTo>
                  <a:lnTo>
                    <a:pt x="14084376" y="264871"/>
                  </a:lnTo>
                  <a:lnTo>
                    <a:pt x="14087208" y="266052"/>
                  </a:lnTo>
                  <a:lnTo>
                    <a:pt x="14526374" y="266052"/>
                  </a:lnTo>
                  <a:lnTo>
                    <a:pt x="14529207" y="264871"/>
                  </a:lnTo>
                  <a:lnTo>
                    <a:pt x="14533906" y="260134"/>
                  </a:lnTo>
                  <a:lnTo>
                    <a:pt x="14535074" y="257276"/>
                  </a:lnTo>
                  <a:lnTo>
                    <a:pt x="14535074" y="250583"/>
                  </a:lnTo>
                  <a:close/>
                </a:path>
                <a:path w="15335250" h="8496300" extrusionOk="0">
                  <a:moveTo>
                    <a:pt x="14535074" y="129667"/>
                  </a:moveTo>
                  <a:lnTo>
                    <a:pt x="14533906" y="126809"/>
                  </a:lnTo>
                  <a:lnTo>
                    <a:pt x="14529207" y="122072"/>
                  </a:lnTo>
                  <a:lnTo>
                    <a:pt x="14526374" y="120891"/>
                  </a:lnTo>
                  <a:lnTo>
                    <a:pt x="14087208" y="120891"/>
                  </a:lnTo>
                  <a:lnTo>
                    <a:pt x="14084376" y="122072"/>
                  </a:lnTo>
                  <a:lnTo>
                    <a:pt x="14079690" y="126809"/>
                  </a:lnTo>
                  <a:lnTo>
                    <a:pt x="14078509" y="129667"/>
                  </a:lnTo>
                  <a:lnTo>
                    <a:pt x="14078509" y="136359"/>
                  </a:lnTo>
                  <a:lnTo>
                    <a:pt x="14079690" y="139217"/>
                  </a:lnTo>
                  <a:lnTo>
                    <a:pt x="14084376" y="143954"/>
                  </a:lnTo>
                  <a:lnTo>
                    <a:pt x="14087208" y="145135"/>
                  </a:lnTo>
                  <a:lnTo>
                    <a:pt x="14526374" y="145135"/>
                  </a:lnTo>
                  <a:lnTo>
                    <a:pt x="14529207" y="143954"/>
                  </a:lnTo>
                  <a:lnTo>
                    <a:pt x="14533906" y="139217"/>
                  </a:lnTo>
                  <a:lnTo>
                    <a:pt x="14535074" y="136359"/>
                  </a:lnTo>
                  <a:lnTo>
                    <a:pt x="14535074" y="129667"/>
                  </a:lnTo>
                  <a:close/>
                </a:path>
                <a:path w="15335250" h="8496300" extrusionOk="0">
                  <a:moveTo>
                    <a:pt x="14535074" y="8775"/>
                  </a:moveTo>
                  <a:lnTo>
                    <a:pt x="14533906" y="5918"/>
                  </a:lnTo>
                  <a:lnTo>
                    <a:pt x="14529207" y="1193"/>
                  </a:lnTo>
                  <a:lnTo>
                    <a:pt x="14526374" y="0"/>
                  </a:lnTo>
                  <a:lnTo>
                    <a:pt x="14087208" y="0"/>
                  </a:lnTo>
                  <a:lnTo>
                    <a:pt x="14084376" y="1193"/>
                  </a:lnTo>
                  <a:lnTo>
                    <a:pt x="14079690" y="5918"/>
                  </a:lnTo>
                  <a:lnTo>
                    <a:pt x="14078509" y="8775"/>
                  </a:lnTo>
                  <a:lnTo>
                    <a:pt x="14078509" y="15481"/>
                  </a:lnTo>
                  <a:lnTo>
                    <a:pt x="14079690" y="18338"/>
                  </a:lnTo>
                  <a:lnTo>
                    <a:pt x="14084376" y="23063"/>
                  </a:lnTo>
                  <a:lnTo>
                    <a:pt x="14087208" y="24244"/>
                  </a:lnTo>
                  <a:lnTo>
                    <a:pt x="14526374" y="24244"/>
                  </a:lnTo>
                  <a:lnTo>
                    <a:pt x="14529207" y="23063"/>
                  </a:lnTo>
                  <a:lnTo>
                    <a:pt x="14533906" y="18338"/>
                  </a:lnTo>
                  <a:lnTo>
                    <a:pt x="14535074" y="15481"/>
                  </a:lnTo>
                  <a:lnTo>
                    <a:pt x="14535074" y="8775"/>
                  </a:lnTo>
                  <a:close/>
                </a:path>
                <a:path w="15335250" h="8496300" extrusionOk="0">
                  <a:moveTo>
                    <a:pt x="15334996" y="7467422"/>
                  </a:moveTo>
                  <a:lnTo>
                    <a:pt x="14945005" y="7467422"/>
                  </a:lnTo>
                  <a:lnTo>
                    <a:pt x="14945005" y="8496059"/>
                  </a:lnTo>
                  <a:lnTo>
                    <a:pt x="15334996" y="8496059"/>
                  </a:lnTo>
                  <a:lnTo>
                    <a:pt x="15334996" y="746742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1"/>
          <p:cNvSpPr txBox="1">
            <a:spLocks noGrp="1"/>
          </p:cNvSpPr>
          <p:nvPr>
            <p:ph type="title"/>
          </p:nvPr>
        </p:nvSpPr>
        <p:spPr>
          <a:xfrm>
            <a:off x="6753621" y="1757461"/>
            <a:ext cx="4780915"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FFFFFF"/>
                </a:solidFill>
              </a:rPr>
              <a:t>KAIZEN BLITZ</a:t>
            </a:r>
            <a:endParaRPr/>
          </a:p>
        </p:txBody>
      </p:sp>
      <p:sp>
        <p:nvSpPr>
          <p:cNvPr id="108" name="Google Shape;108;p11"/>
          <p:cNvSpPr txBox="1">
            <a:spLocks noGrp="1"/>
          </p:cNvSpPr>
          <p:nvPr>
            <p:ph type="body" idx="1"/>
          </p:nvPr>
        </p:nvSpPr>
        <p:spPr>
          <a:xfrm>
            <a:off x="1431808" y="3491981"/>
            <a:ext cx="15424383" cy="4909919"/>
          </a:xfrm>
          <a:prstGeom prst="rect">
            <a:avLst/>
          </a:prstGeom>
          <a:noFill/>
          <a:ln>
            <a:noFill/>
          </a:ln>
        </p:spPr>
        <p:txBody>
          <a:bodyPr spcFirstLastPara="1" wrap="square" lIns="0" tIns="12050" rIns="0" bIns="0" anchor="t" anchorCtr="0">
            <a:spAutoFit/>
          </a:bodyPr>
          <a:lstStyle/>
          <a:p>
            <a:pPr marL="3322320" lvl="0" indent="0" algn="l" rtl="0">
              <a:lnSpc>
                <a:spcPct val="100000"/>
              </a:lnSpc>
              <a:spcBef>
                <a:spcPts val="0"/>
              </a:spcBef>
              <a:spcAft>
                <a:spcPts val="0"/>
              </a:spcAft>
              <a:buNone/>
            </a:pPr>
            <a:r>
              <a:rPr lang="en-US" dirty="0"/>
              <a:t>RADICAL IMPROVEMENT IN A SHORT PERIOD OF TIME</a:t>
            </a:r>
            <a:endParaRPr dirty="0"/>
          </a:p>
          <a:p>
            <a:pPr marL="3390900" marR="1037589" lvl="0" indent="0" algn="l" rtl="0">
              <a:lnSpc>
                <a:spcPct val="104166"/>
              </a:lnSpc>
              <a:spcBef>
                <a:spcPts val="2665"/>
              </a:spcBef>
              <a:spcAft>
                <a:spcPts val="0"/>
              </a:spcAft>
              <a:buNone/>
            </a:pPr>
            <a:r>
              <a:rPr lang="en-US" sz="3600" dirty="0"/>
              <a:t>DRAMATIC IMPROVEMENTS IN PRODUCTIVITY,  QUALITY, DELIVERY, LEAD-TIME, SET-UP TIME,  SPACE UTILIZATION, WORK IN PROCESS,  WORKPLACE ORGANIZATION</a:t>
            </a:r>
            <a:endParaRPr sz="3600" dirty="0"/>
          </a:p>
          <a:p>
            <a:pPr marL="3440429" lvl="0" indent="0" algn="l" rtl="0">
              <a:lnSpc>
                <a:spcPct val="100000"/>
              </a:lnSpc>
              <a:spcBef>
                <a:spcPts val="5"/>
              </a:spcBef>
              <a:spcAft>
                <a:spcPts val="0"/>
              </a:spcAft>
              <a:buNone/>
            </a:pPr>
            <a:endParaRPr lang="en-US" dirty="0"/>
          </a:p>
          <a:p>
            <a:pPr marL="3440429" lvl="0" indent="0" algn="l" rtl="0">
              <a:lnSpc>
                <a:spcPct val="100000"/>
              </a:lnSpc>
              <a:spcBef>
                <a:spcPts val="5"/>
              </a:spcBef>
              <a:spcAft>
                <a:spcPts val="0"/>
              </a:spcAft>
              <a:buNone/>
            </a:pPr>
            <a:r>
              <a:rPr lang="en-US" dirty="0"/>
              <a:t>TYPICALLY FIVE DAYS (ONE WEEK) LONG</a:t>
            </a:r>
            <a:endParaRPr dirty="0"/>
          </a:p>
        </p:txBody>
      </p:sp>
      <p:sp>
        <p:nvSpPr>
          <p:cNvPr id="109" name="Google Shape;109;p11"/>
          <p:cNvSpPr/>
          <p:nvPr/>
        </p:nvSpPr>
        <p:spPr>
          <a:xfrm>
            <a:off x="2953006" y="7675675"/>
            <a:ext cx="1042035" cy="552450"/>
          </a:xfrm>
          <a:custGeom>
            <a:avLst/>
            <a:gdLst/>
            <a:ahLst/>
            <a:cxnLst/>
            <a:rect l="l" t="t" r="r" b="b"/>
            <a:pathLst>
              <a:path w="1042035" h="552450" extrusionOk="0">
                <a:moveTo>
                  <a:pt x="0" y="552451"/>
                </a:moveTo>
                <a:lnTo>
                  <a:pt x="0" y="413912"/>
                </a:lnTo>
                <a:lnTo>
                  <a:pt x="179195" y="276509"/>
                </a:lnTo>
                <a:lnTo>
                  <a:pt x="0" y="138538"/>
                </a:lnTo>
                <a:lnTo>
                  <a:pt x="0" y="0"/>
                </a:lnTo>
                <a:lnTo>
                  <a:pt x="358961" y="275941"/>
                </a:lnTo>
                <a:lnTo>
                  <a:pt x="0" y="552451"/>
                </a:lnTo>
                <a:close/>
              </a:path>
              <a:path w="1042035" h="552450" extrusionOk="0">
                <a:moveTo>
                  <a:pt x="341270" y="552451"/>
                </a:moveTo>
                <a:lnTo>
                  <a:pt x="341270" y="413912"/>
                </a:lnTo>
                <a:lnTo>
                  <a:pt x="520465" y="276509"/>
                </a:lnTo>
                <a:lnTo>
                  <a:pt x="341270" y="138538"/>
                </a:lnTo>
                <a:lnTo>
                  <a:pt x="341270" y="0"/>
                </a:lnTo>
                <a:lnTo>
                  <a:pt x="700231" y="275941"/>
                </a:lnTo>
                <a:lnTo>
                  <a:pt x="341270" y="552451"/>
                </a:lnTo>
                <a:close/>
              </a:path>
              <a:path w="1042035" h="552450" extrusionOk="0">
                <a:moveTo>
                  <a:pt x="682540" y="552451"/>
                </a:moveTo>
                <a:lnTo>
                  <a:pt x="682540" y="413912"/>
                </a:lnTo>
                <a:lnTo>
                  <a:pt x="861736" y="276509"/>
                </a:lnTo>
                <a:lnTo>
                  <a:pt x="682540" y="138538"/>
                </a:lnTo>
                <a:lnTo>
                  <a:pt x="682540" y="0"/>
                </a:lnTo>
                <a:lnTo>
                  <a:pt x="1041502" y="275941"/>
                </a:lnTo>
                <a:lnTo>
                  <a:pt x="682540" y="55245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2"/>
          <p:cNvSpPr/>
          <p:nvPr/>
        </p:nvSpPr>
        <p:spPr>
          <a:xfrm>
            <a:off x="17898008" y="8232343"/>
            <a:ext cx="390525" cy="1028700"/>
          </a:xfrm>
          <a:custGeom>
            <a:avLst/>
            <a:gdLst/>
            <a:ahLst/>
            <a:cxnLst/>
            <a:rect l="l" t="t" r="r" b="b"/>
            <a:pathLst>
              <a:path w="390525" h="1028700" extrusionOk="0">
                <a:moveTo>
                  <a:pt x="0" y="0"/>
                </a:moveTo>
                <a:lnTo>
                  <a:pt x="389991" y="0"/>
                </a:lnTo>
                <a:lnTo>
                  <a:pt x="389991" y="1028641"/>
                </a:lnTo>
                <a:lnTo>
                  <a:pt x="0" y="1028641"/>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5" name="Google Shape;115;p12"/>
          <p:cNvGrpSpPr/>
          <p:nvPr/>
        </p:nvGrpSpPr>
        <p:grpSpPr>
          <a:xfrm>
            <a:off x="0" y="3429025"/>
            <a:ext cx="7345710" cy="4800666"/>
            <a:chOff x="0" y="3429025"/>
            <a:chExt cx="7345710" cy="4800666"/>
          </a:xfrm>
        </p:grpSpPr>
        <p:sp>
          <p:nvSpPr>
            <p:cNvPr id="116" name="Google Shape;116;p12"/>
            <p:cNvSpPr/>
            <p:nvPr/>
          </p:nvSpPr>
          <p:spPr>
            <a:xfrm>
              <a:off x="3650010" y="3429091"/>
              <a:ext cx="3695700" cy="4800600"/>
            </a:xfrm>
            <a:custGeom>
              <a:avLst/>
              <a:gdLst/>
              <a:ahLst/>
              <a:cxnLst/>
              <a:rect l="l" t="t" r="r" b="b"/>
              <a:pathLst>
                <a:path w="3695700" h="4800600" extrusionOk="0">
                  <a:moveTo>
                    <a:pt x="3695693" y="4800441"/>
                  </a:moveTo>
                  <a:lnTo>
                    <a:pt x="0" y="4800441"/>
                  </a:lnTo>
                  <a:lnTo>
                    <a:pt x="0" y="0"/>
                  </a:lnTo>
                  <a:lnTo>
                    <a:pt x="3695693" y="0"/>
                  </a:lnTo>
                  <a:lnTo>
                    <a:pt x="3695693" y="4800441"/>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2"/>
            <p:cNvSpPr/>
            <p:nvPr/>
          </p:nvSpPr>
          <p:spPr>
            <a:xfrm>
              <a:off x="0" y="3429025"/>
              <a:ext cx="3695700" cy="4800600"/>
            </a:xfrm>
            <a:custGeom>
              <a:avLst/>
              <a:gdLst/>
              <a:ahLst/>
              <a:cxnLst/>
              <a:rect l="l" t="t" r="r" b="b"/>
              <a:pathLst>
                <a:path w="3695700" h="4800600" extrusionOk="0">
                  <a:moveTo>
                    <a:pt x="3695675" y="4800567"/>
                  </a:moveTo>
                  <a:lnTo>
                    <a:pt x="0" y="4800567"/>
                  </a:lnTo>
                  <a:lnTo>
                    <a:pt x="0" y="0"/>
                  </a:lnTo>
                  <a:lnTo>
                    <a:pt x="3695675" y="0"/>
                  </a:lnTo>
                  <a:lnTo>
                    <a:pt x="3695675" y="4800567"/>
                  </a:lnTo>
                  <a:close/>
                </a:path>
              </a:pathLst>
            </a:custGeom>
            <a:solidFill>
              <a:srgbClr val="F4F1F1">
                <a:alpha val="2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8" name="Google Shape;118;p12"/>
          <p:cNvSpPr/>
          <p:nvPr/>
        </p:nvSpPr>
        <p:spPr>
          <a:xfrm>
            <a:off x="12611130" y="3985778"/>
            <a:ext cx="828675" cy="847090"/>
          </a:xfrm>
          <a:custGeom>
            <a:avLst/>
            <a:gdLst/>
            <a:ahLst/>
            <a:cxnLst/>
            <a:rect l="l" t="t" r="r" b="b"/>
            <a:pathLst>
              <a:path w="828675" h="847089" extrusionOk="0">
                <a:moveTo>
                  <a:pt x="414317" y="847089"/>
                </a:moveTo>
                <a:lnTo>
                  <a:pt x="366066" y="844549"/>
                </a:lnTo>
                <a:lnTo>
                  <a:pt x="319432" y="835659"/>
                </a:lnTo>
                <a:lnTo>
                  <a:pt x="274729" y="821689"/>
                </a:lnTo>
                <a:lnTo>
                  <a:pt x="232270" y="803909"/>
                </a:lnTo>
                <a:lnTo>
                  <a:pt x="192367" y="781049"/>
                </a:lnTo>
                <a:lnTo>
                  <a:pt x="155335" y="754379"/>
                </a:lnTo>
                <a:lnTo>
                  <a:pt x="121487" y="722629"/>
                </a:lnTo>
                <a:lnTo>
                  <a:pt x="91135" y="688339"/>
                </a:lnTo>
                <a:lnTo>
                  <a:pt x="64593" y="650239"/>
                </a:lnTo>
                <a:lnTo>
                  <a:pt x="42175" y="609599"/>
                </a:lnTo>
                <a:lnTo>
                  <a:pt x="24193" y="566419"/>
                </a:lnTo>
                <a:lnTo>
                  <a:pt x="10961" y="520699"/>
                </a:lnTo>
                <a:lnTo>
                  <a:pt x="2792" y="472439"/>
                </a:lnTo>
                <a:lnTo>
                  <a:pt x="0" y="422909"/>
                </a:lnTo>
                <a:lnTo>
                  <a:pt x="2792" y="373379"/>
                </a:lnTo>
                <a:lnTo>
                  <a:pt x="10961" y="326389"/>
                </a:lnTo>
                <a:lnTo>
                  <a:pt x="24193" y="280669"/>
                </a:lnTo>
                <a:lnTo>
                  <a:pt x="42175" y="237489"/>
                </a:lnTo>
                <a:lnTo>
                  <a:pt x="64593" y="195579"/>
                </a:lnTo>
                <a:lnTo>
                  <a:pt x="91135" y="158749"/>
                </a:lnTo>
                <a:lnTo>
                  <a:pt x="121487" y="123189"/>
                </a:lnTo>
                <a:lnTo>
                  <a:pt x="155335" y="92709"/>
                </a:lnTo>
                <a:lnTo>
                  <a:pt x="192367" y="66039"/>
                </a:lnTo>
                <a:lnTo>
                  <a:pt x="232270" y="41909"/>
                </a:lnTo>
                <a:lnTo>
                  <a:pt x="274729" y="24129"/>
                </a:lnTo>
                <a:lnTo>
                  <a:pt x="319432" y="10159"/>
                </a:lnTo>
                <a:lnTo>
                  <a:pt x="366066" y="2539"/>
                </a:lnTo>
                <a:lnTo>
                  <a:pt x="414317" y="0"/>
                </a:lnTo>
                <a:lnTo>
                  <a:pt x="462567" y="2539"/>
                </a:lnTo>
                <a:lnTo>
                  <a:pt x="509200" y="10159"/>
                </a:lnTo>
                <a:lnTo>
                  <a:pt x="553903" y="24129"/>
                </a:lnTo>
                <a:lnTo>
                  <a:pt x="596362" y="41909"/>
                </a:lnTo>
                <a:lnTo>
                  <a:pt x="613163" y="52069"/>
                </a:lnTo>
                <a:lnTo>
                  <a:pt x="387708" y="52069"/>
                </a:lnTo>
                <a:lnTo>
                  <a:pt x="372403" y="53339"/>
                </a:lnTo>
                <a:lnTo>
                  <a:pt x="342376" y="58419"/>
                </a:lnTo>
                <a:lnTo>
                  <a:pt x="327676" y="62229"/>
                </a:lnTo>
                <a:lnTo>
                  <a:pt x="314617" y="87629"/>
                </a:lnTo>
                <a:lnTo>
                  <a:pt x="256637" y="87629"/>
                </a:lnTo>
                <a:lnTo>
                  <a:pt x="232790" y="101599"/>
                </a:lnTo>
                <a:lnTo>
                  <a:pt x="210031" y="115569"/>
                </a:lnTo>
                <a:lnTo>
                  <a:pt x="188442" y="132079"/>
                </a:lnTo>
                <a:lnTo>
                  <a:pt x="168102" y="149859"/>
                </a:lnTo>
                <a:lnTo>
                  <a:pt x="729909" y="149859"/>
                </a:lnTo>
                <a:lnTo>
                  <a:pt x="737497" y="158749"/>
                </a:lnTo>
                <a:lnTo>
                  <a:pt x="764039" y="195579"/>
                </a:lnTo>
                <a:lnTo>
                  <a:pt x="767436" y="201929"/>
                </a:lnTo>
                <a:lnTo>
                  <a:pt x="122454" y="201929"/>
                </a:lnTo>
                <a:lnTo>
                  <a:pt x="95479" y="245109"/>
                </a:lnTo>
                <a:lnTo>
                  <a:pt x="74365" y="290829"/>
                </a:lnTo>
                <a:lnTo>
                  <a:pt x="59642" y="340359"/>
                </a:lnTo>
                <a:lnTo>
                  <a:pt x="51841" y="393699"/>
                </a:lnTo>
                <a:lnTo>
                  <a:pt x="161013" y="393699"/>
                </a:lnTo>
                <a:lnTo>
                  <a:pt x="175417" y="445769"/>
                </a:lnTo>
                <a:lnTo>
                  <a:pt x="51344" y="445769"/>
                </a:lnTo>
                <a:lnTo>
                  <a:pt x="57092" y="492759"/>
                </a:lnTo>
                <a:lnTo>
                  <a:pt x="68504" y="538479"/>
                </a:lnTo>
                <a:lnTo>
                  <a:pt x="85200" y="581659"/>
                </a:lnTo>
                <a:lnTo>
                  <a:pt x="106799" y="621029"/>
                </a:lnTo>
                <a:lnTo>
                  <a:pt x="780152" y="621029"/>
                </a:lnTo>
                <a:lnTo>
                  <a:pt x="764039" y="650239"/>
                </a:lnTo>
                <a:lnTo>
                  <a:pt x="748114" y="673099"/>
                </a:lnTo>
                <a:lnTo>
                  <a:pt x="145410" y="673099"/>
                </a:lnTo>
                <a:lnTo>
                  <a:pt x="167434" y="695959"/>
                </a:lnTo>
                <a:lnTo>
                  <a:pt x="191285" y="716279"/>
                </a:lnTo>
                <a:lnTo>
                  <a:pt x="216831" y="735329"/>
                </a:lnTo>
                <a:lnTo>
                  <a:pt x="243936" y="751839"/>
                </a:lnTo>
                <a:lnTo>
                  <a:pt x="303658" y="751839"/>
                </a:lnTo>
                <a:lnTo>
                  <a:pt x="306524" y="756919"/>
                </a:lnTo>
                <a:lnTo>
                  <a:pt x="323141" y="783589"/>
                </a:lnTo>
                <a:lnTo>
                  <a:pt x="338920" y="787399"/>
                </a:lnTo>
                <a:lnTo>
                  <a:pt x="371220" y="792479"/>
                </a:lnTo>
                <a:lnTo>
                  <a:pt x="387708" y="793749"/>
                </a:lnTo>
                <a:lnTo>
                  <a:pt x="614097" y="793749"/>
                </a:lnTo>
                <a:lnTo>
                  <a:pt x="596362" y="803909"/>
                </a:lnTo>
                <a:lnTo>
                  <a:pt x="553903" y="821689"/>
                </a:lnTo>
                <a:lnTo>
                  <a:pt x="509200" y="835659"/>
                </a:lnTo>
                <a:lnTo>
                  <a:pt x="462567" y="844549"/>
                </a:lnTo>
                <a:lnTo>
                  <a:pt x="414317" y="847089"/>
                </a:lnTo>
                <a:close/>
              </a:path>
              <a:path w="828675" h="847089" extrusionOk="0">
                <a:moveTo>
                  <a:pt x="438389" y="149859"/>
                </a:moveTo>
                <a:lnTo>
                  <a:pt x="387708" y="149859"/>
                </a:lnTo>
                <a:lnTo>
                  <a:pt x="387708" y="52069"/>
                </a:lnTo>
                <a:lnTo>
                  <a:pt x="438389" y="52069"/>
                </a:lnTo>
                <a:lnTo>
                  <a:pt x="438389" y="149859"/>
                </a:lnTo>
                <a:close/>
              </a:path>
              <a:path w="828675" h="847089" extrusionOk="0">
                <a:moveTo>
                  <a:pt x="591499" y="149859"/>
                </a:moveTo>
                <a:lnTo>
                  <a:pt x="537516" y="149859"/>
                </a:lnTo>
                <a:lnTo>
                  <a:pt x="526377" y="120649"/>
                </a:lnTo>
                <a:lnTo>
                  <a:pt x="516104" y="95249"/>
                </a:lnTo>
                <a:lnTo>
                  <a:pt x="485223" y="58419"/>
                </a:lnTo>
                <a:lnTo>
                  <a:pt x="438389" y="52069"/>
                </a:lnTo>
                <a:lnTo>
                  <a:pt x="613163" y="52069"/>
                </a:lnTo>
                <a:lnTo>
                  <a:pt x="636265" y="66039"/>
                </a:lnTo>
                <a:lnTo>
                  <a:pt x="664480" y="86359"/>
                </a:lnTo>
                <a:lnTo>
                  <a:pt x="567242" y="86359"/>
                </a:lnTo>
                <a:lnTo>
                  <a:pt x="573029" y="100329"/>
                </a:lnTo>
                <a:lnTo>
                  <a:pt x="579052" y="115569"/>
                </a:lnTo>
                <a:lnTo>
                  <a:pt x="585235" y="132079"/>
                </a:lnTo>
                <a:lnTo>
                  <a:pt x="591499" y="149859"/>
                </a:lnTo>
                <a:close/>
              </a:path>
              <a:path w="828675" h="847089" extrusionOk="0">
                <a:moveTo>
                  <a:pt x="729909" y="149859"/>
                </a:moveTo>
                <a:lnTo>
                  <a:pt x="660532" y="149859"/>
                </a:lnTo>
                <a:lnTo>
                  <a:pt x="639170" y="130809"/>
                </a:lnTo>
                <a:lnTo>
                  <a:pt x="616438" y="114299"/>
                </a:lnTo>
                <a:lnTo>
                  <a:pt x="592430" y="99059"/>
                </a:lnTo>
                <a:lnTo>
                  <a:pt x="567242" y="86359"/>
                </a:lnTo>
                <a:lnTo>
                  <a:pt x="664480" y="86359"/>
                </a:lnTo>
                <a:lnTo>
                  <a:pt x="673297" y="92709"/>
                </a:lnTo>
                <a:lnTo>
                  <a:pt x="707145" y="123189"/>
                </a:lnTo>
                <a:lnTo>
                  <a:pt x="729909" y="149859"/>
                </a:lnTo>
                <a:close/>
              </a:path>
              <a:path w="828675" h="847089" extrusionOk="0">
                <a:moveTo>
                  <a:pt x="288064" y="149859"/>
                </a:moveTo>
                <a:lnTo>
                  <a:pt x="231817" y="149859"/>
                </a:lnTo>
                <a:lnTo>
                  <a:pt x="238282" y="132079"/>
                </a:lnTo>
                <a:lnTo>
                  <a:pt x="244626" y="116839"/>
                </a:lnTo>
                <a:lnTo>
                  <a:pt x="250771" y="101599"/>
                </a:lnTo>
                <a:lnTo>
                  <a:pt x="256637" y="87629"/>
                </a:lnTo>
                <a:lnTo>
                  <a:pt x="314617" y="87629"/>
                </a:lnTo>
                <a:lnTo>
                  <a:pt x="312658" y="91439"/>
                </a:lnTo>
                <a:lnTo>
                  <a:pt x="301114" y="118109"/>
                </a:lnTo>
                <a:lnTo>
                  <a:pt x="288064" y="149859"/>
                </a:lnTo>
                <a:close/>
              </a:path>
              <a:path w="828675" h="847089" extrusionOk="0">
                <a:moveTo>
                  <a:pt x="243224" y="302259"/>
                </a:moveTo>
                <a:lnTo>
                  <a:pt x="189624" y="302259"/>
                </a:lnTo>
                <a:lnTo>
                  <a:pt x="191043" y="294639"/>
                </a:lnTo>
                <a:lnTo>
                  <a:pt x="202466" y="245109"/>
                </a:lnTo>
                <a:lnTo>
                  <a:pt x="214521" y="201929"/>
                </a:lnTo>
                <a:lnTo>
                  <a:pt x="269694" y="201929"/>
                </a:lnTo>
                <a:lnTo>
                  <a:pt x="262465" y="224789"/>
                </a:lnTo>
                <a:lnTo>
                  <a:pt x="255550" y="250189"/>
                </a:lnTo>
                <a:lnTo>
                  <a:pt x="249090" y="275589"/>
                </a:lnTo>
                <a:lnTo>
                  <a:pt x="243224" y="302259"/>
                </a:lnTo>
                <a:close/>
              </a:path>
              <a:path w="828675" h="847089" extrusionOk="0">
                <a:moveTo>
                  <a:pt x="438389" y="302259"/>
                </a:moveTo>
                <a:lnTo>
                  <a:pt x="387708" y="302259"/>
                </a:lnTo>
                <a:lnTo>
                  <a:pt x="387708" y="201929"/>
                </a:lnTo>
                <a:lnTo>
                  <a:pt x="438389" y="201929"/>
                </a:lnTo>
                <a:lnTo>
                  <a:pt x="438389" y="302259"/>
                </a:lnTo>
                <a:close/>
              </a:path>
              <a:path w="828675" h="847089" extrusionOk="0">
                <a:moveTo>
                  <a:pt x="630784" y="302259"/>
                </a:moveTo>
                <a:lnTo>
                  <a:pt x="579269" y="302259"/>
                </a:lnTo>
                <a:lnTo>
                  <a:pt x="578384" y="297179"/>
                </a:lnTo>
                <a:lnTo>
                  <a:pt x="577912" y="295909"/>
                </a:lnTo>
                <a:lnTo>
                  <a:pt x="572753" y="270509"/>
                </a:lnTo>
                <a:lnTo>
                  <a:pt x="567098" y="246379"/>
                </a:lnTo>
                <a:lnTo>
                  <a:pt x="561054" y="223519"/>
                </a:lnTo>
                <a:lnTo>
                  <a:pt x="554728" y="201929"/>
                </a:lnTo>
                <a:lnTo>
                  <a:pt x="607683" y="201929"/>
                </a:lnTo>
                <a:lnTo>
                  <a:pt x="618076" y="241299"/>
                </a:lnTo>
                <a:lnTo>
                  <a:pt x="627324" y="283209"/>
                </a:lnTo>
                <a:lnTo>
                  <a:pt x="629691" y="295909"/>
                </a:lnTo>
                <a:lnTo>
                  <a:pt x="630784" y="302259"/>
                </a:lnTo>
                <a:close/>
              </a:path>
              <a:path w="828675" h="847089" extrusionOk="0">
                <a:moveTo>
                  <a:pt x="827129" y="396239"/>
                </a:moveTo>
                <a:lnTo>
                  <a:pt x="776967" y="396239"/>
                </a:lnTo>
                <a:lnTo>
                  <a:pt x="769364" y="342899"/>
                </a:lnTo>
                <a:lnTo>
                  <a:pt x="754666" y="292099"/>
                </a:lnTo>
                <a:lnTo>
                  <a:pt x="733421" y="245109"/>
                </a:lnTo>
                <a:lnTo>
                  <a:pt x="706176" y="201929"/>
                </a:lnTo>
                <a:lnTo>
                  <a:pt x="767436" y="201929"/>
                </a:lnTo>
                <a:lnTo>
                  <a:pt x="786457" y="237489"/>
                </a:lnTo>
                <a:lnTo>
                  <a:pt x="804439" y="280669"/>
                </a:lnTo>
                <a:lnTo>
                  <a:pt x="817671" y="326389"/>
                </a:lnTo>
                <a:lnTo>
                  <a:pt x="825840" y="373379"/>
                </a:lnTo>
                <a:lnTo>
                  <a:pt x="827129" y="396239"/>
                </a:lnTo>
                <a:close/>
              </a:path>
              <a:path w="828675" h="847089" extrusionOk="0">
                <a:moveTo>
                  <a:pt x="161013" y="393699"/>
                </a:moveTo>
                <a:lnTo>
                  <a:pt x="103897" y="393699"/>
                </a:lnTo>
                <a:lnTo>
                  <a:pt x="103897" y="334009"/>
                </a:lnTo>
                <a:lnTo>
                  <a:pt x="106296" y="321309"/>
                </a:lnTo>
                <a:lnTo>
                  <a:pt x="112829" y="312419"/>
                </a:lnTo>
                <a:lnTo>
                  <a:pt x="122498" y="304799"/>
                </a:lnTo>
                <a:lnTo>
                  <a:pt x="134305" y="302259"/>
                </a:lnTo>
                <a:lnTo>
                  <a:pt x="686726" y="302259"/>
                </a:lnTo>
                <a:lnTo>
                  <a:pt x="698533" y="304799"/>
                </a:lnTo>
                <a:lnTo>
                  <a:pt x="708202" y="312419"/>
                </a:lnTo>
                <a:lnTo>
                  <a:pt x="714735" y="321309"/>
                </a:lnTo>
                <a:lnTo>
                  <a:pt x="717134" y="334009"/>
                </a:lnTo>
                <a:lnTo>
                  <a:pt x="717134" y="340359"/>
                </a:lnTo>
                <a:lnTo>
                  <a:pt x="146258" y="340359"/>
                </a:lnTo>
                <a:lnTo>
                  <a:pt x="161013" y="393699"/>
                </a:lnTo>
                <a:close/>
              </a:path>
              <a:path w="828675" h="847089" extrusionOk="0">
                <a:moveTo>
                  <a:pt x="205102" y="416559"/>
                </a:moveTo>
                <a:lnTo>
                  <a:pt x="186440" y="340359"/>
                </a:lnTo>
                <a:lnTo>
                  <a:pt x="228784" y="340359"/>
                </a:lnTo>
                <a:lnTo>
                  <a:pt x="205102" y="416559"/>
                </a:lnTo>
                <a:close/>
              </a:path>
              <a:path w="828675" h="847089" extrusionOk="0">
                <a:moveTo>
                  <a:pt x="283736" y="416559"/>
                </a:moveTo>
                <a:lnTo>
                  <a:pt x="260055" y="340359"/>
                </a:lnTo>
                <a:lnTo>
                  <a:pt x="302398" y="340359"/>
                </a:lnTo>
                <a:lnTo>
                  <a:pt x="283736" y="416559"/>
                </a:lnTo>
                <a:close/>
              </a:path>
              <a:path w="828675" h="847089" extrusionOk="0">
                <a:moveTo>
                  <a:pt x="372465" y="416559"/>
                </a:moveTo>
                <a:lnTo>
                  <a:pt x="353803" y="340359"/>
                </a:lnTo>
                <a:lnTo>
                  <a:pt x="396146" y="340359"/>
                </a:lnTo>
                <a:lnTo>
                  <a:pt x="372465" y="416559"/>
                </a:lnTo>
                <a:close/>
              </a:path>
              <a:path w="828675" h="847089" extrusionOk="0">
                <a:moveTo>
                  <a:pt x="451099" y="416559"/>
                </a:moveTo>
                <a:lnTo>
                  <a:pt x="427417" y="340359"/>
                </a:lnTo>
                <a:lnTo>
                  <a:pt x="469761" y="340359"/>
                </a:lnTo>
                <a:lnTo>
                  <a:pt x="451099" y="416559"/>
                </a:lnTo>
                <a:close/>
              </a:path>
              <a:path w="828675" h="847089" extrusionOk="0">
                <a:moveTo>
                  <a:pt x="539827" y="416559"/>
                </a:moveTo>
                <a:lnTo>
                  <a:pt x="521165" y="340359"/>
                </a:lnTo>
                <a:lnTo>
                  <a:pt x="563509" y="340359"/>
                </a:lnTo>
                <a:lnTo>
                  <a:pt x="539827" y="416559"/>
                </a:lnTo>
                <a:close/>
              </a:path>
              <a:path w="828675" h="847089" extrusionOk="0">
                <a:moveTo>
                  <a:pt x="618460" y="416559"/>
                </a:moveTo>
                <a:lnTo>
                  <a:pt x="594779" y="340359"/>
                </a:lnTo>
                <a:lnTo>
                  <a:pt x="637126" y="340359"/>
                </a:lnTo>
                <a:lnTo>
                  <a:pt x="618460" y="416559"/>
                </a:lnTo>
                <a:close/>
              </a:path>
              <a:path w="828675" h="847089" extrusionOk="0">
                <a:moveTo>
                  <a:pt x="717134" y="494029"/>
                </a:moveTo>
                <a:lnTo>
                  <a:pt x="620774" y="494029"/>
                </a:lnTo>
                <a:lnTo>
                  <a:pt x="621118" y="491489"/>
                </a:lnTo>
                <a:lnTo>
                  <a:pt x="635499" y="491489"/>
                </a:lnTo>
                <a:lnTo>
                  <a:pt x="677305" y="340359"/>
                </a:lnTo>
                <a:lnTo>
                  <a:pt x="717134" y="340359"/>
                </a:lnTo>
                <a:lnTo>
                  <a:pt x="717134" y="396239"/>
                </a:lnTo>
                <a:lnTo>
                  <a:pt x="827129" y="396239"/>
                </a:lnTo>
                <a:lnTo>
                  <a:pt x="828633" y="422909"/>
                </a:lnTo>
                <a:lnTo>
                  <a:pt x="827272" y="447039"/>
                </a:lnTo>
                <a:lnTo>
                  <a:pt x="717134" y="447039"/>
                </a:lnTo>
                <a:lnTo>
                  <a:pt x="717134" y="494029"/>
                </a:lnTo>
                <a:close/>
              </a:path>
              <a:path w="828675" h="847089" extrusionOk="0">
                <a:moveTo>
                  <a:pt x="355427" y="491489"/>
                </a:moveTo>
                <a:lnTo>
                  <a:pt x="300774" y="491489"/>
                </a:lnTo>
                <a:lnTo>
                  <a:pt x="328100" y="392429"/>
                </a:lnTo>
                <a:lnTo>
                  <a:pt x="355427" y="491489"/>
                </a:lnTo>
                <a:close/>
              </a:path>
              <a:path w="828675" h="847089" extrusionOk="0">
                <a:moveTo>
                  <a:pt x="522792" y="491489"/>
                </a:moveTo>
                <a:lnTo>
                  <a:pt x="468136" y="491489"/>
                </a:lnTo>
                <a:lnTo>
                  <a:pt x="495463" y="392429"/>
                </a:lnTo>
                <a:lnTo>
                  <a:pt x="522792" y="491489"/>
                </a:lnTo>
                <a:close/>
              </a:path>
              <a:path w="828675" h="847089" extrusionOk="0">
                <a:moveTo>
                  <a:pt x="269788" y="491489"/>
                </a:moveTo>
                <a:lnTo>
                  <a:pt x="219051" y="491489"/>
                </a:lnTo>
                <a:lnTo>
                  <a:pt x="244419" y="408939"/>
                </a:lnTo>
                <a:lnTo>
                  <a:pt x="269788" y="491489"/>
                </a:lnTo>
                <a:close/>
              </a:path>
              <a:path w="828675" h="847089" extrusionOk="0">
                <a:moveTo>
                  <a:pt x="437150" y="491489"/>
                </a:moveTo>
                <a:lnTo>
                  <a:pt x="386413" y="491489"/>
                </a:lnTo>
                <a:lnTo>
                  <a:pt x="411781" y="408939"/>
                </a:lnTo>
                <a:lnTo>
                  <a:pt x="437150" y="491489"/>
                </a:lnTo>
                <a:close/>
              </a:path>
              <a:path w="828675" h="847089" extrusionOk="0">
                <a:moveTo>
                  <a:pt x="604516" y="491489"/>
                </a:moveTo>
                <a:lnTo>
                  <a:pt x="553775" y="491489"/>
                </a:lnTo>
                <a:lnTo>
                  <a:pt x="579144" y="408939"/>
                </a:lnTo>
                <a:lnTo>
                  <a:pt x="604516" y="491489"/>
                </a:lnTo>
                <a:close/>
              </a:path>
              <a:path w="828675" h="847089" extrusionOk="0">
                <a:moveTo>
                  <a:pt x="686726" y="525779"/>
                </a:moveTo>
                <a:lnTo>
                  <a:pt x="134305" y="525779"/>
                </a:lnTo>
                <a:lnTo>
                  <a:pt x="122498" y="523239"/>
                </a:lnTo>
                <a:lnTo>
                  <a:pt x="112829" y="516889"/>
                </a:lnTo>
                <a:lnTo>
                  <a:pt x="106296" y="506729"/>
                </a:lnTo>
                <a:lnTo>
                  <a:pt x="103897" y="494029"/>
                </a:lnTo>
                <a:lnTo>
                  <a:pt x="103897" y="445769"/>
                </a:lnTo>
                <a:lnTo>
                  <a:pt x="175417" y="445769"/>
                </a:lnTo>
                <a:lnTo>
                  <a:pt x="188064" y="491489"/>
                </a:lnTo>
                <a:lnTo>
                  <a:pt x="202445" y="491489"/>
                </a:lnTo>
                <a:lnTo>
                  <a:pt x="202789" y="494029"/>
                </a:lnTo>
                <a:lnTo>
                  <a:pt x="717134" y="494029"/>
                </a:lnTo>
                <a:lnTo>
                  <a:pt x="714735" y="506729"/>
                </a:lnTo>
                <a:lnTo>
                  <a:pt x="708202" y="516889"/>
                </a:lnTo>
                <a:lnTo>
                  <a:pt x="698533" y="523239"/>
                </a:lnTo>
                <a:lnTo>
                  <a:pt x="686726" y="525779"/>
                </a:lnTo>
                <a:close/>
              </a:path>
              <a:path w="828675" h="847089" extrusionOk="0">
                <a:moveTo>
                  <a:pt x="780152" y="621029"/>
                </a:moveTo>
                <a:lnTo>
                  <a:pt x="721834" y="621029"/>
                </a:lnTo>
                <a:lnTo>
                  <a:pt x="743191" y="581659"/>
                </a:lnTo>
                <a:lnTo>
                  <a:pt x="759772" y="539749"/>
                </a:lnTo>
                <a:lnTo>
                  <a:pt x="771212" y="494029"/>
                </a:lnTo>
                <a:lnTo>
                  <a:pt x="777142" y="448309"/>
                </a:lnTo>
                <a:lnTo>
                  <a:pt x="717134" y="447039"/>
                </a:lnTo>
                <a:lnTo>
                  <a:pt x="827272" y="447039"/>
                </a:lnTo>
                <a:lnTo>
                  <a:pt x="825840" y="472439"/>
                </a:lnTo>
                <a:lnTo>
                  <a:pt x="817671" y="520699"/>
                </a:lnTo>
                <a:lnTo>
                  <a:pt x="804439" y="566419"/>
                </a:lnTo>
                <a:lnTo>
                  <a:pt x="786457" y="609599"/>
                </a:lnTo>
                <a:lnTo>
                  <a:pt x="780152" y="621029"/>
                </a:lnTo>
                <a:close/>
              </a:path>
              <a:path w="828675" h="847089" extrusionOk="0">
                <a:moveTo>
                  <a:pt x="286049" y="494029"/>
                </a:moveTo>
                <a:lnTo>
                  <a:pt x="202789" y="494029"/>
                </a:lnTo>
                <a:lnTo>
                  <a:pt x="203224" y="491489"/>
                </a:lnTo>
                <a:lnTo>
                  <a:pt x="285614" y="491489"/>
                </a:lnTo>
                <a:lnTo>
                  <a:pt x="286049" y="494029"/>
                </a:lnTo>
                <a:close/>
              </a:path>
              <a:path w="828675" h="847089" extrusionOk="0">
                <a:moveTo>
                  <a:pt x="370152" y="494029"/>
                </a:moveTo>
                <a:lnTo>
                  <a:pt x="286049" y="494029"/>
                </a:lnTo>
                <a:lnTo>
                  <a:pt x="286394" y="491489"/>
                </a:lnTo>
                <a:lnTo>
                  <a:pt x="369807" y="491489"/>
                </a:lnTo>
                <a:lnTo>
                  <a:pt x="370152" y="494029"/>
                </a:lnTo>
                <a:close/>
              </a:path>
              <a:path w="828675" h="847089" extrusionOk="0">
                <a:moveTo>
                  <a:pt x="453412" y="494029"/>
                </a:moveTo>
                <a:lnTo>
                  <a:pt x="370152" y="494029"/>
                </a:lnTo>
                <a:lnTo>
                  <a:pt x="370587" y="491489"/>
                </a:lnTo>
                <a:lnTo>
                  <a:pt x="452976" y="491489"/>
                </a:lnTo>
                <a:lnTo>
                  <a:pt x="453412" y="494029"/>
                </a:lnTo>
                <a:close/>
              </a:path>
              <a:path w="828675" h="847089" extrusionOk="0">
                <a:moveTo>
                  <a:pt x="537514" y="494029"/>
                </a:moveTo>
                <a:lnTo>
                  <a:pt x="453412" y="494029"/>
                </a:lnTo>
                <a:lnTo>
                  <a:pt x="453756" y="491489"/>
                </a:lnTo>
                <a:lnTo>
                  <a:pt x="537170" y="491489"/>
                </a:lnTo>
                <a:lnTo>
                  <a:pt x="537514" y="494029"/>
                </a:lnTo>
                <a:close/>
              </a:path>
              <a:path w="828675" h="847089" extrusionOk="0">
                <a:moveTo>
                  <a:pt x="620774" y="494029"/>
                </a:moveTo>
                <a:lnTo>
                  <a:pt x="537514" y="494029"/>
                </a:lnTo>
                <a:lnTo>
                  <a:pt x="537952" y="491489"/>
                </a:lnTo>
                <a:lnTo>
                  <a:pt x="620339" y="491489"/>
                </a:lnTo>
                <a:lnTo>
                  <a:pt x="620774" y="494029"/>
                </a:lnTo>
                <a:close/>
              </a:path>
              <a:path w="828675" h="847089" extrusionOk="0">
                <a:moveTo>
                  <a:pt x="249003" y="621029"/>
                </a:moveTo>
                <a:lnTo>
                  <a:pt x="194913" y="621029"/>
                </a:lnTo>
                <a:lnTo>
                  <a:pt x="190444" y="603249"/>
                </a:lnTo>
                <a:lnTo>
                  <a:pt x="183176" y="563879"/>
                </a:lnTo>
                <a:lnTo>
                  <a:pt x="178277" y="525779"/>
                </a:lnTo>
                <a:lnTo>
                  <a:pt x="230864" y="525779"/>
                </a:lnTo>
                <a:lnTo>
                  <a:pt x="233963" y="549909"/>
                </a:lnTo>
                <a:lnTo>
                  <a:pt x="238018" y="574039"/>
                </a:lnTo>
                <a:lnTo>
                  <a:pt x="243031" y="598169"/>
                </a:lnTo>
                <a:lnTo>
                  <a:pt x="249003" y="621029"/>
                </a:lnTo>
                <a:close/>
              </a:path>
              <a:path w="828675" h="847089" extrusionOk="0">
                <a:moveTo>
                  <a:pt x="438389" y="621029"/>
                </a:moveTo>
                <a:lnTo>
                  <a:pt x="387708" y="621029"/>
                </a:lnTo>
                <a:lnTo>
                  <a:pt x="387708" y="525779"/>
                </a:lnTo>
                <a:lnTo>
                  <a:pt x="438389" y="525779"/>
                </a:lnTo>
                <a:lnTo>
                  <a:pt x="438389" y="621029"/>
                </a:lnTo>
                <a:close/>
              </a:path>
              <a:path w="828675" h="847089" extrusionOk="0">
                <a:moveTo>
                  <a:pt x="622359" y="621029"/>
                </a:moveTo>
                <a:lnTo>
                  <a:pt x="570133" y="621029"/>
                </a:lnTo>
                <a:lnTo>
                  <a:pt x="576221" y="598169"/>
                </a:lnTo>
                <a:lnTo>
                  <a:pt x="581380" y="574039"/>
                </a:lnTo>
                <a:lnTo>
                  <a:pt x="585611" y="549909"/>
                </a:lnTo>
                <a:lnTo>
                  <a:pt x="588912" y="525779"/>
                </a:lnTo>
                <a:lnTo>
                  <a:pt x="639587" y="525779"/>
                </a:lnTo>
                <a:lnTo>
                  <a:pt x="631647" y="579119"/>
                </a:lnTo>
                <a:lnTo>
                  <a:pt x="627325" y="600709"/>
                </a:lnTo>
                <a:lnTo>
                  <a:pt x="622359" y="621029"/>
                </a:lnTo>
                <a:close/>
              </a:path>
              <a:path w="828675" h="847089" extrusionOk="0">
                <a:moveTo>
                  <a:pt x="303658" y="751839"/>
                </a:moveTo>
                <a:lnTo>
                  <a:pt x="243936" y="751839"/>
                </a:lnTo>
                <a:lnTo>
                  <a:pt x="234534" y="732789"/>
                </a:lnTo>
                <a:lnTo>
                  <a:pt x="225804" y="713739"/>
                </a:lnTo>
                <a:lnTo>
                  <a:pt x="217756" y="693419"/>
                </a:lnTo>
                <a:lnTo>
                  <a:pt x="210398" y="673099"/>
                </a:lnTo>
                <a:lnTo>
                  <a:pt x="266135" y="673099"/>
                </a:lnTo>
                <a:lnTo>
                  <a:pt x="278018" y="702309"/>
                </a:lnTo>
                <a:lnTo>
                  <a:pt x="291482" y="730249"/>
                </a:lnTo>
                <a:lnTo>
                  <a:pt x="303658" y="751839"/>
                </a:lnTo>
                <a:close/>
              </a:path>
              <a:path w="828675" h="847089" extrusionOk="0">
                <a:moveTo>
                  <a:pt x="438389" y="793749"/>
                </a:moveTo>
                <a:lnTo>
                  <a:pt x="387708" y="793749"/>
                </a:lnTo>
                <a:lnTo>
                  <a:pt x="387708" y="673099"/>
                </a:lnTo>
                <a:lnTo>
                  <a:pt x="438389" y="673099"/>
                </a:lnTo>
                <a:lnTo>
                  <a:pt x="438389" y="793749"/>
                </a:lnTo>
                <a:close/>
              </a:path>
              <a:path w="828675" h="847089" extrusionOk="0">
                <a:moveTo>
                  <a:pt x="614097" y="793749"/>
                </a:moveTo>
                <a:lnTo>
                  <a:pt x="438389" y="793749"/>
                </a:lnTo>
                <a:lnTo>
                  <a:pt x="468894" y="791209"/>
                </a:lnTo>
                <a:lnTo>
                  <a:pt x="483853" y="788669"/>
                </a:lnTo>
                <a:lnTo>
                  <a:pt x="498599" y="784859"/>
                </a:lnTo>
                <a:lnTo>
                  <a:pt x="495958" y="783589"/>
                </a:lnTo>
                <a:lnTo>
                  <a:pt x="512483" y="756919"/>
                </a:lnTo>
                <a:lnTo>
                  <a:pt x="527469" y="730249"/>
                </a:lnTo>
                <a:lnTo>
                  <a:pt x="540920" y="702309"/>
                </a:lnTo>
                <a:lnTo>
                  <a:pt x="552839" y="673099"/>
                </a:lnTo>
                <a:lnTo>
                  <a:pt x="606718" y="673099"/>
                </a:lnTo>
                <a:lnTo>
                  <a:pt x="598517" y="695959"/>
                </a:lnTo>
                <a:lnTo>
                  <a:pt x="589505" y="717549"/>
                </a:lnTo>
                <a:lnTo>
                  <a:pt x="579682" y="739139"/>
                </a:lnTo>
                <a:lnTo>
                  <a:pt x="569051" y="759459"/>
                </a:lnTo>
                <a:lnTo>
                  <a:pt x="666243" y="759459"/>
                </a:lnTo>
                <a:lnTo>
                  <a:pt x="636265" y="781049"/>
                </a:lnTo>
                <a:lnTo>
                  <a:pt x="614097" y="793749"/>
                </a:lnTo>
                <a:close/>
              </a:path>
              <a:path w="828675" h="847089" extrusionOk="0">
                <a:moveTo>
                  <a:pt x="666243" y="759459"/>
                </a:moveTo>
                <a:lnTo>
                  <a:pt x="569051" y="759459"/>
                </a:lnTo>
                <a:lnTo>
                  <a:pt x="600719" y="742949"/>
                </a:lnTo>
                <a:lnTo>
                  <a:pt x="630434" y="722629"/>
                </a:lnTo>
                <a:lnTo>
                  <a:pt x="658001" y="698499"/>
                </a:lnTo>
                <a:lnTo>
                  <a:pt x="683224" y="673099"/>
                </a:lnTo>
                <a:lnTo>
                  <a:pt x="748114" y="673099"/>
                </a:lnTo>
                <a:lnTo>
                  <a:pt x="737497" y="688339"/>
                </a:lnTo>
                <a:lnTo>
                  <a:pt x="707145" y="722629"/>
                </a:lnTo>
                <a:lnTo>
                  <a:pt x="673297" y="754379"/>
                </a:lnTo>
                <a:lnTo>
                  <a:pt x="666243" y="75945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2"/>
          <p:cNvSpPr txBox="1">
            <a:spLocks noGrp="1"/>
          </p:cNvSpPr>
          <p:nvPr>
            <p:ph type="title"/>
          </p:nvPr>
        </p:nvSpPr>
        <p:spPr>
          <a:xfrm>
            <a:off x="5281510" y="1757458"/>
            <a:ext cx="7724978" cy="863600"/>
          </a:xfrm>
          <a:prstGeom prst="rect">
            <a:avLst/>
          </a:prstGeom>
          <a:noFill/>
          <a:ln>
            <a:noFill/>
          </a:ln>
        </p:spPr>
        <p:txBody>
          <a:bodyPr spcFirstLastPara="1" wrap="square" lIns="0" tIns="12700" rIns="0" bIns="0" anchor="t" anchorCtr="0">
            <a:spAutoFit/>
          </a:bodyPr>
          <a:lstStyle/>
          <a:p>
            <a:pPr marL="22225" lvl="0" indent="0" algn="ctr" rtl="0">
              <a:lnSpc>
                <a:spcPct val="100000"/>
              </a:lnSpc>
              <a:spcBef>
                <a:spcPts val="0"/>
              </a:spcBef>
              <a:spcAft>
                <a:spcPts val="0"/>
              </a:spcAft>
              <a:buNone/>
            </a:pPr>
            <a:r>
              <a:rPr lang="en-US"/>
              <a:t>KAIZEN BLITZ</a:t>
            </a:r>
            <a:endParaRPr/>
          </a:p>
        </p:txBody>
      </p:sp>
      <p:sp>
        <p:nvSpPr>
          <p:cNvPr id="120" name="Google Shape;120;p12"/>
          <p:cNvSpPr txBox="1"/>
          <p:nvPr/>
        </p:nvSpPr>
        <p:spPr>
          <a:xfrm>
            <a:off x="14929738" y="4305729"/>
            <a:ext cx="460375" cy="330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solidFill>
                  <a:srgbClr val="FFFFFF"/>
                </a:solidFill>
                <a:latin typeface="Trebuchet MS"/>
                <a:ea typeface="Trebuchet MS"/>
                <a:cs typeface="Trebuchet MS"/>
                <a:sym typeface="Trebuchet MS"/>
              </a:rPr>
              <a:t>001</a:t>
            </a:r>
            <a:endParaRPr sz="2000">
              <a:solidFill>
                <a:schemeClr val="dk1"/>
              </a:solidFill>
              <a:latin typeface="Trebuchet MS"/>
              <a:ea typeface="Trebuchet MS"/>
              <a:cs typeface="Trebuchet MS"/>
              <a:sym typeface="Trebuchet MS"/>
            </a:endParaRPr>
          </a:p>
        </p:txBody>
      </p:sp>
      <p:sp>
        <p:nvSpPr>
          <p:cNvPr id="121" name="Google Shape;121;p12"/>
          <p:cNvSpPr txBox="1"/>
          <p:nvPr/>
        </p:nvSpPr>
        <p:spPr>
          <a:xfrm>
            <a:off x="14869458" y="5654609"/>
            <a:ext cx="144081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a:solidFill>
                  <a:srgbClr val="FFFFFF"/>
                </a:solidFill>
                <a:latin typeface="Arial Black"/>
                <a:ea typeface="Arial Black"/>
                <a:cs typeface="Arial Black"/>
                <a:sym typeface="Arial Black"/>
              </a:rPr>
              <a:t>usmod tempor</a:t>
            </a:r>
            <a:endParaRPr sz="1600">
              <a:solidFill>
                <a:schemeClr val="dk1"/>
              </a:solidFill>
              <a:latin typeface="Arial Black"/>
              <a:ea typeface="Arial Black"/>
              <a:cs typeface="Arial Black"/>
              <a:sym typeface="Arial Black"/>
            </a:endParaRPr>
          </a:p>
        </p:txBody>
      </p:sp>
      <p:sp>
        <p:nvSpPr>
          <p:cNvPr id="122" name="Google Shape;122;p12"/>
          <p:cNvSpPr txBox="1"/>
          <p:nvPr/>
        </p:nvSpPr>
        <p:spPr>
          <a:xfrm>
            <a:off x="14822045" y="6207059"/>
            <a:ext cx="1461135"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a:solidFill>
                  <a:srgbClr val="FFFFFF"/>
                </a:solidFill>
                <a:latin typeface="Arial Black"/>
                <a:ea typeface="Arial Black"/>
                <a:cs typeface="Arial Black"/>
                <a:sym typeface="Arial Black"/>
              </a:rPr>
              <a:t>m veniam, quis</a:t>
            </a:r>
            <a:endParaRPr sz="1600">
              <a:solidFill>
                <a:schemeClr val="dk1"/>
              </a:solidFill>
              <a:latin typeface="Arial Black"/>
              <a:ea typeface="Arial Black"/>
              <a:cs typeface="Arial Black"/>
              <a:sym typeface="Arial Black"/>
            </a:endParaRPr>
          </a:p>
        </p:txBody>
      </p:sp>
      <p:sp>
        <p:nvSpPr>
          <p:cNvPr id="123" name="Google Shape;123;p12"/>
          <p:cNvSpPr txBox="1"/>
          <p:nvPr/>
        </p:nvSpPr>
        <p:spPr>
          <a:xfrm>
            <a:off x="14941179" y="6450861"/>
            <a:ext cx="1506855" cy="577850"/>
          </a:xfrm>
          <a:prstGeom prst="rect">
            <a:avLst/>
          </a:prstGeom>
          <a:noFill/>
          <a:ln>
            <a:noFill/>
          </a:ln>
        </p:spPr>
        <p:txBody>
          <a:bodyPr spcFirstLastPara="1" wrap="square" lIns="0" tIns="12700" rIns="0" bIns="0" anchor="t" anchorCtr="0">
            <a:spAutoFit/>
          </a:bodyPr>
          <a:lstStyle/>
          <a:p>
            <a:pPr marL="38100" marR="5080" lvl="0" indent="-26034" algn="l" rtl="0">
              <a:lnSpc>
                <a:spcPct val="113300"/>
              </a:lnSpc>
              <a:spcBef>
                <a:spcPts val="0"/>
              </a:spcBef>
              <a:spcAft>
                <a:spcPts val="0"/>
              </a:spcAft>
              <a:buNone/>
            </a:pPr>
            <a:r>
              <a:rPr lang="en-US" sz="1600">
                <a:solidFill>
                  <a:srgbClr val="FFFFFF"/>
                </a:solidFill>
                <a:latin typeface="Arial Black"/>
                <a:ea typeface="Arial Black"/>
                <a:cs typeface="Arial Black"/>
                <a:sym typeface="Arial Black"/>
              </a:rPr>
              <a:t>mco laboris nisi  o.</a:t>
            </a:r>
            <a:endParaRPr sz="1600">
              <a:solidFill>
                <a:schemeClr val="dk1"/>
              </a:solidFill>
              <a:latin typeface="Arial Black"/>
              <a:ea typeface="Arial Black"/>
              <a:cs typeface="Arial Black"/>
              <a:sym typeface="Arial Black"/>
            </a:endParaRPr>
          </a:p>
        </p:txBody>
      </p:sp>
      <p:sp>
        <p:nvSpPr>
          <p:cNvPr id="124" name="Google Shape;124;p12"/>
          <p:cNvSpPr txBox="1"/>
          <p:nvPr/>
        </p:nvSpPr>
        <p:spPr>
          <a:xfrm>
            <a:off x="12639171" y="4300946"/>
            <a:ext cx="2340610" cy="3282950"/>
          </a:xfrm>
          <a:prstGeom prst="rect">
            <a:avLst/>
          </a:prstGeom>
          <a:noFill/>
          <a:ln>
            <a:noFill/>
          </a:ln>
        </p:spPr>
        <p:txBody>
          <a:bodyPr spcFirstLastPara="1" wrap="square" lIns="0" tIns="17125" rIns="0" bIns="0" anchor="t" anchorCtr="0">
            <a:spAutoFit/>
          </a:bodyPr>
          <a:lstStyle/>
          <a:p>
            <a:pPr marL="1329690" marR="0" lvl="0" indent="0" algn="l" rtl="0">
              <a:lnSpc>
                <a:spcPct val="100000"/>
              </a:lnSpc>
              <a:spcBef>
                <a:spcPts val="0"/>
              </a:spcBef>
              <a:spcAft>
                <a:spcPts val="0"/>
              </a:spcAft>
              <a:buNone/>
            </a:pPr>
            <a:r>
              <a:rPr lang="en-US" sz="2000" b="1">
                <a:solidFill>
                  <a:srgbClr val="FFFFFF"/>
                </a:solidFill>
                <a:latin typeface="Trebuchet MS"/>
                <a:ea typeface="Trebuchet MS"/>
                <a:cs typeface="Trebuchet MS"/>
                <a:sym typeface="Trebuchet MS"/>
              </a:rPr>
              <a:t>Service</a:t>
            </a:r>
            <a:endParaRPr sz="200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700">
              <a:solidFill>
                <a:schemeClr val="dk1"/>
              </a:solidFill>
              <a:latin typeface="Trebuchet MS"/>
              <a:ea typeface="Trebuchet MS"/>
              <a:cs typeface="Trebuchet MS"/>
              <a:sym typeface="Trebuchet MS"/>
            </a:endParaRPr>
          </a:p>
          <a:p>
            <a:pPr marL="0" marR="0" lvl="0" indent="0" algn="l" rtl="0">
              <a:lnSpc>
                <a:spcPct val="100000"/>
              </a:lnSpc>
              <a:spcBef>
                <a:spcPts val="45"/>
              </a:spcBef>
              <a:spcAft>
                <a:spcPts val="0"/>
              </a:spcAft>
              <a:buNone/>
            </a:pPr>
            <a:endParaRPr sz="2250">
              <a:solidFill>
                <a:schemeClr val="dk1"/>
              </a:solidFill>
              <a:latin typeface="Trebuchet MS"/>
              <a:ea typeface="Trebuchet MS"/>
              <a:cs typeface="Trebuchet MS"/>
              <a:sym typeface="Trebuchet MS"/>
            </a:endParaRPr>
          </a:p>
          <a:p>
            <a:pPr marL="0" marR="0" lvl="0" indent="0" algn="l" rtl="0">
              <a:lnSpc>
                <a:spcPct val="113300"/>
              </a:lnSpc>
              <a:spcBef>
                <a:spcPts val="0"/>
              </a:spcBef>
              <a:spcAft>
                <a:spcPts val="0"/>
              </a:spcAft>
              <a:buNone/>
            </a:pPr>
            <a:r>
              <a:rPr lang="en-US" sz="1600">
                <a:solidFill>
                  <a:srgbClr val="FFFFFF"/>
                </a:solidFill>
                <a:latin typeface="Arial Black"/>
                <a:ea typeface="Arial Black"/>
                <a:cs typeface="Arial Black"/>
                <a:sym typeface="Arial Black"/>
              </a:rPr>
              <a:t>Lorem ipsum dolor sit a  adipiscing elit, sed do ei  incididunt ut labore et d  aliqua. Ut enim ad mini  nostrud exercitation ulla  ut aliquip ex ea commod</a:t>
            </a:r>
            <a:endParaRPr sz="1600">
              <a:solidFill>
                <a:schemeClr val="dk1"/>
              </a:solidFill>
              <a:latin typeface="Arial Black"/>
              <a:ea typeface="Arial Black"/>
              <a:cs typeface="Arial Black"/>
              <a:sym typeface="Arial Black"/>
            </a:endParaRPr>
          </a:p>
          <a:p>
            <a:pPr marL="0" marR="0" lvl="0" indent="0" algn="l" rtl="0">
              <a:lnSpc>
                <a:spcPct val="100000"/>
              </a:lnSpc>
              <a:spcBef>
                <a:spcPts val="0"/>
              </a:spcBef>
              <a:spcAft>
                <a:spcPts val="0"/>
              </a:spcAft>
              <a:buNone/>
            </a:pPr>
            <a:endParaRPr sz="1700">
              <a:solidFill>
                <a:schemeClr val="dk1"/>
              </a:solidFill>
              <a:latin typeface="Arial Black"/>
              <a:ea typeface="Arial Black"/>
              <a:cs typeface="Arial Black"/>
              <a:sym typeface="Arial Black"/>
            </a:endParaRPr>
          </a:p>
          <a:p>
            <a:pPr marL="0" marR="0" lvl="0" indent="0" algn="l" rtl="0">
              <a:lnSpc>
                <a:spcPct val="100000"/>
              </a:lnSpc>
              <a:spcBef>
                <a:spcPts val="0"/>
              </a:spcBef>
              <a:spcAft>
                <a:spcPts val="0"/>
              </a:spcAft>
              <a:buNone/>
            </a:pPr>
            <a:r>
              <a:rPr lang="en-US" sz="1600" i="1">
                <a:solidFill>
                  <a:srgbClr val="FFFFFF"/>
                </a:solidFill>
                <a:latin typeface="Arial"/>
                <a:ea typeface="Arial"/>
                <a:cs typeface="Arial"/>
                <a:sym typeface="Arial"/>
              </a:rPr>
              <a:t>More Information ...</a:t>
            </a:r>
            <a:endParaRPr sz="1600">
              <a:solidFill>
                <a:schemeClr val="dk1"/>
              </a:solidFill>
              <a:latin typeface="Arial"/>
              <a:ea typeface="Arial"/>
              <a:cs typeface="Arial"/>
              <a:sym typeface="Arial"/>
            </a:endParaRPr>
          </a:p>
        </p:txBody>
      </p:sp>
      <p:grpSp>
        <p:nvGrpSpPr>
          <p:cNvPr id="125" name="Google Shape;125;p12"/>
          <p:cNvGrpSpPr/>
          <p:nvPr/>
        </p:nvGrpSpPr>
        <p:grpSpPr>
          <a:xfrm>
            <a:off x="7349135" y="3429037"/>
            <a:ext cx="7603682" cy="4800623"/>
            <a:chOff x="7349135" y="3429037"/>
            <a:chExt cx="7603682" cy="4800623"/>
          </a:xfrm>
        </p:grpSpPr>
        <p:sp>
          <p:nvSpPr>
            <p:cNvPr id="126" name="Google Shape;126;p12"/>
            <p:cNvSpPr/>
            <p:nvPr/>
          </p:nvSpPr>
          <p:spPr>
            <a:xfrm>
              <a:off x="7349135" y="3429037"/>
              <a:ext cx="3790950" cy="4800600"/>
            </a:xfrm>
            <a:custGeom>
              <a:avLst/>
              <a:gdLst/>
              <a:ahLst/>
              <a:cxnLst/>
              <a:rect l="l" t="t" r="r" b="b"/>
              <a:pathLst>
                <a:path w="3790950" h="4800600" extrusionOk="0">
                  <a:moveTo>
                    <a:pt x="3790955" y="4800567"/>
                  </a:moveTo>
                  <a:lnTo>
                    <a:pt x="0" y="4800567"/>
                  </a:lnTo>
                  <a:lnTo>
                    <a:pt x="0" y="0"/>
                  </a:lnTo>
                  <a:lnTo>
                    <a:pt x="3790955" y="0"/>
                  </a:lnTo>
                  <a:lnTo>
                    <a:pt x="3790955" y="4800567"/>
                  </a:lnTo>
                  <a:close/>
                </a:path>
              </a:pathLst>
            </a:custGeom>
            <a:solidFill>
              <a:srgbClr val="F4F1F1">
                <a:alpha val="2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2"/>
            <p:cNvSpPr/>
            <p:nvPr/>
          </p:nvSpPr>
          <p:spPr>
            <a:xfrm>
              <a:off x="11142817" y="3429060"/>
              <a:ext cx="3810000" cy="4800600"/>
            </a:xfrm>
            <a:custGeom>
              <a:avLst/>
              <a:gdLst/>
              <a:ahLst/>
              <a:cxnLst/>
              <a:rect l="l" t="t" r="r" b="b"/>
              <a:pathLst>
                <a:path w="3810000" h="4800600" extrusionOk="0">
                  <a:moveTo>
                    <a:pt x="3810004" y="4800525"/>
                  </a:moveTo>
                  <a:lnTo>
                    <a:pt x="0" y="4800525"/>
                  </a:lnTo>
                  <a:lnTo>
                    <a:pt x="0" y="0"/>
                  </a:lnTo>
                  <a:lnTo>
                    <a:pt x="3810004" y="0"/>
                  </a:lnTo>
                  <a:lnTo>
                    <a:pt x="3810004" y="4800525"/>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 name="Google Shape;128;p12"/>
          <p:cNvSpPr txBox="1"/>
          <p:nvPr/>
        </p:nvSpPr>
        <p:spPr>
          <a:xfrm>
            <a:off x="655929" y="4551252"/>
            <a:ext cx="2575560" cy="1758815"/>
          </a:xfrm>
          <a:prstGeom prst="rect">
            <a:avLst/>
          </a:prstGeom>
          <a:noFill/>
          <a:ln>
            <a:noFill/>
          </a:ln>
        </p:spPr>
        <p:txBody>
          <a:bodyPr spcFirstLastPara="1" wrap="square" lIns="0" tIns="11425" rIns="0" bIns="0" anchor="t" anchorCtr="0">
            <a:spAutoFit/>
          </a:bodyPr>
          <a:lstStyle/>
          <a:p>
            <a:pPr marL="652145" marR="5080" lvl="0" indent="-640080" algn="ctr" rtl="0">
              <a:lnSpc>
                <a:spcPct val="131400"/>
              </a:lnSpc>
              <a:spcBef>
                <a:spcPts val="0"/>
              </a:spcBef>
              <a:spcAft>
                <a:spcPts val="0"/>
              </a:spcAft>
              <a:buNone/>
            </a:pPr>
            <a:r>
              <a:rPr lang="en-US" sz="2950">
                <a:solidFill>
                  <a:schemeClr val="dk1"/>
                </a:solidFill>
                <a:latin typeface="Arial"/>
                <a:ea typeface="Arial"/>
                <a:cs typeface="Arial"/>
                <a:sym typeface="Arial"/>
              </a:rPr>
              <a:t>SETTING</a:t>
            </a:r>
            <a:endParaRPr/>
          </a:p>
          <a:p>
            <a:pPr marL="652145" marR="5080" lvl="0" indent="-640080" algn="ctr" rtl="0">
              <a:lnSpc>
                <a:spcPct val="131400"/>
              </a:lnSpc>
              <a:spcBef>
                <a:spcPts val="90"/>
              </a:spcBef>
              <a:spcAft>
                <a:spcPts val="0"/>
              </a:spcAft>
              <a:buNone/>
            </a:pPr>
            <a:r>
              <a:rPr lang="en-US" sz="2950">
                <a:solidFill>
                  <a:schemeClr val="dk1"/>
                </a:solidFill>
                <a:latin typeface="Arial"/>
                <a:ea typeface="Arial"/>
                <a:cs typeface="Arial"/>
                <a:sym typeface="Arial"/>
              </a:rPr>
              <a:t>THE</a:t>
            </a:r>
            <a:endParaRPr/>
          </a:p>
          <a:p>
            <a:pPr marL="652145" marR="5080" lvl="0" indent="-640080" algn="ctr" rtl="0">
              <a:lnSpc>
                <a:spcPct val="131400"/>
              </a:lnSpc>
              <a:spcBef>
                <a:spcPts val="90"/>
              </a:spcBef>
              <a:spcAft>
                <a:spcPts val="0"/>
              </a:spcAft>
              <a:buNone/>
            </a:pPr>
            <a:r>
              <a:rPr lang="en-US" sz="2950">
                <a:solidFill>
                  <a:schemeClr val="dk1"/>
                </a:solidFill>
                <a:latin typeface="Arial"/>
                <a:ea typeface="Arial"/>
                <a:cs typeface="Arial"/>
                <a:sym typeface="Arial"/>
              </a:rPr>
              <a:t>SCENE</a:t>
            </a:r>
            <a:endParaRPr sz="2950">
              <a:solidFill>
                <a:schemeClr val="dk1"/>
              </a:solidFill>
              <a:latin typeface="Arial"/>
              <a:ea typeface="Arial"/>
              <a:cs typeface="Arial"/>
              <a:sym typeface="Arial"/>
            </a:endParaRPr>
          </a:p>
        </p:txBody>
      </p:sp>
      <p:sp>
        <p:nvSpPr>
          <p:cNvPr id="129" name="Google Shape;129;p12"/>
          <p:cNvSpPr txBox="1"/>
          <p:nvPr/>
        </p:nvSpPr>
        <p:spPr>
          <a:xfrm>
            <a:off x="3749035" y="4358223"/>
            <a:ext cx="3579374" cy="2390398"/>
          </a:xfrm>
          <a:prstGeom prst="rect">
            <a:avLst/>
          </a:prstGeom>
          <a:noFill/>
          <a:ln>
            <a:noFill/>
          </a:ln>
        </p:spPr>
        <p:txBody>
          <a:bodyPr spcFirstLastPara="1" wrap="square" lIns="0" tIns="11425" rIns="0" bIns="0" anchor="t" anchorCtr="0">
            <a:spAutoFit/>
          </a:bodyPr>
          <a:lstStyle/>
          <a:p>
            <a:pPr marL="869314" marR="5080" lvl="0" indent="-706755" algn="ctr" rtl="0">
              <a:lnSpc>
                <a:spcPct val="131400"/>
              </a:lnSpc>
              <a:spcBef>
                <a:spcPts val="0"/>
              </a:spcBef>
              <a:spcAft>
                <a:spcPts val="0"/>
              </a:spcAft>
              <a:buNone/>
            </a:pPr>
            <a:r>
              <a:rPr lang="en-US" sz="2950">
                <a:solidFill>
                  <a:srgbClr val="FFFFFF"/>
                </a:solidFill>
                <a:latin typeface="Arial"/>
                <a:ea typeface="Arial"/>
                <a:cs typeface="Arial"/>
                <a:sym typeface="Arial"/>
              </a:rPr>
              <a:t>OBSERVE</a:t>
            </a:r>
            <a:endParaRPr/>
          </a:p>
          <a:p>
            <a:pPr marL="869314" marR="5080" lvl="0" indent="-706755" algn="ctr" rtl="0">
              <a:lnSpc>
                <a:spcPct val="131400"/>
              </a:lnSpc>
              <a:spcBef>
                <a:spcPts val="90"/>
              </a:spcBef>
              <a:spcAft>
                <a:spcPts val="0"/>
              </a:spcAft>
              <a:buNone/>
            </a:pPr>
            <a:r>
              <a:rPr lang="en-US" sz="2950">
                <a:solidFill>
                  <a:srgbClr val="FFFFFF"/>
                </a:solidFill>
                <a:latin typeface="Arial"/>
                <a:ea typeface="Arial"/>
                <a:cs typeface="Arial"/>
                <a:sym typeface="Arial"/>
              </a:rPr>
              <a:t>THE</a:t>
            </a:r>
            <a:endParaRPr/>
          </a:p>
          <a:p>
            <a:pPr marL="869314" marR="5080" lvl="0" indent="-706755" algn="ctr" rtl="0">
              <a:lnSpc>
                <a:spcPct val="131400"/>
              </a:lnSpc>
              <a:spcBef>
                <a:spcPts val="90"/>
              </a:spcBef>
              <a:spcAft>
                <a:spcPts val="0"/>
              </a:spcAft>
              <a:buNone/>
            </a:pPr>
            <a:r>
              <a:rPr lang="en-US" sz="2950">
                <a:solidFill>
                  <a:srgbClr val="FFFFFF"/>
                </a:solidFill>
                <a:latin typeface="Arial"/>
                <a:ea typeface="Arial"/>
                <a:cs typeface="Arial"/>
                <a:sym typeface="Arial"/>
              </a:rPr>
              <a:t>CURRENT</a:t>
            </a:r>
            <a:endParaRPr/>
          </a:p>
          <a:p>
            <a:pPr marL="869314" marR="5080" lvl="0" indent="-706755" algn="ctr" rtl="0">
              <a:lnSpc>
                <a:spcPct val="131400"/>
              </a:lnSpc>
              <a:spcBef>
                <a:spcPts val="90"/>
              </a:spcBef>
              <a:spcAft>
                <a:spcPts val="0"/>
              </a:spcAft>
              <a:buNone/>
            </a:pPr>
            <a:r>
              <a:rPr lang="en-US" sz="2950">
                <a:solidFill>
                  <a:srgbClr val="FFFFFF"/>
                </a:solidFill>
                <a:latin typeface="Arial"/>
                <a:ea typeface="Arial"/>
                <a:cs typeface="Arial"/>
                <a:sym typeface="Arial"/>
              </a:rPr>
              <a:t>PROCESS</a:t>
            </a:r>
            <a:endParaRPr sz="2950">
              <a:solidFill>
                <a:schemeClr val="dk1"/>
              </a:solidFill>
              <a:latin typeface="Arial"/>
              <a:ea typeface="Arial"/>
              <a:cs typeface="Arial"/>
              <a:sym typeface="Arial"/>
            </a:endParaRPr>
          </a:p>
        </p:txBody>
      </p:sp>
      <p:sp>
        <p:nvSpPr>
          <p:cNvPr id="130" name="Google Shape;130;p12"/>
          <p:cNvSpPr txBox="1"/>
          <p:nvPr/>
        </p:nvSpPr>
        <p:spPr>
          <a:xfrm>
            <a:off x="8019905" y="4724196"/>
            <a:ext cx="2675255" cy="480695"/>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2950">
                <a:solidFill>
                  <a:schemeClr val="dk1"/>
                </a:solidFill>
                <a:latin typeface="Arial"/>
                <a:ea typeface="Arial"/>
                <a:cs typeface="Arial"/>
                <a:sym typeface="Arial"/>
              </a:rPr>
              <a:t>D E V E L O P</a:t>
            </a:r>
            <a:endParaRPr sz="2950">
              <a:solidFill>
                <a:schemeClr val="dk1"/>
              </a:solidFill>
              <a:latin typeface="Arial"/>
              <a:ea typeface="Arial"/>
              <a:cs typeface="Arial"/>
              <a:sym typeface="Arial"/>
            </a:endParaRPr>
          </a:p>
        </p:txBody>
      </p:sp>
      <p:sp>
        <p:nvSpPr>
          <p:cNvPr id="131" name="Google Shape;131;p12"/>
          <p:cNvSpPr txBox="1"/>
          <p:nvPr/>
        </p:nvSpPr>
        <p:spPr>
          <a:xfrm>
            <a:off x="7453465" y="5179476"/>
            <a:ext cx="3585210" cy="1797050"/>
          </a:xfrm>
          <a:prstGeom prst="rect">
            <a:avLst/>
          </a:prstGeom>
          <a:noFill/>
          <a:ln>
            <a:noFill/>
          </a:ln>
        </p:spPr>
        <p:txBody>
          <a:bodyPr spcFirstLastPara="1" wrap="square" lIns="0" tIns="11425" rIns="0" bIns="0" anchor="t" anchorCtr="0">
            <a:spAutoFit/>
          </a:bodyPr>
          <a:lstStyle/>
          <a:p>
            <a:pPr marL="12700" marR="5080" lvl="0" indent="0" algn="ctr" rtl="0">
              <a:lnSpc>
                <a:spcPct val="131400"/>
              </a:lnSpc>
              <a:spcBef>
                <a:spcPts val="0"/>
              </a:spcBef>
              <a:spcAft>
                <a:spcPts val="0"/>
              </a:spcAft>
              <a:buNone/>
            </a:pPr>
            <a:r>
              <a:rPr lang="en-US" sz="2950">
                <a:solidFill>
                  <a:schemeClr val="dk1"/>
                </a:solidFill>
                <a:latin typeface="Arial"/>
                <a:ea typeface="Arial"/>
                <a:cs typeface="Arial"/>
                <a:sym typeface="Arial"/>
              </a:rPr>
              <a:t>T H E	F U T U R E  S T A T E</a:t>
            </a:r>
            <a:endParaRPr sz="2950">
              <a:solidFill>
                <a:schemeClr val="dk1"/>
              </a:solidFill>
              <a:latin typeface="Arial"/>
              <a:ea typeface="Arial"/>
              <a:cs typeface="Arial"/>
              <a:sym typeface="Arial"/>
            </a:endParaRPr>
          </a:p>
          <a:p>
            <a:pPr marL="0" marR="0" lvl="0" indent="0" algn="ctr" rtl="0">
              <a:lnSpc>
                <a:spcPct val="100000"/>
              </a:lnSpc>
              <a:spcBef>
                <a:spcPts val="1110"/>
              </a:spcBef>
              <a:spcAft>
                <a:spcPts val="0"/>
              </a:spcAft>
              <a:buNone/>
            </a:pPr>
            <a:r>
              <a:rPr lang="en-US" sz="2950">
                <a:solidFill>
                  <a:schemeClr val="dk1"/>
                </a:solidFill>
                <a:latin typeface="Arial"/>
                <a:ea typeface="Arial"/>
                <a:cs typeface="Arial"/>
                <a:sym typeface="Arial"/>
              </a:rPr>
              <a:t>P R OCE S S</a:t>
            </a:r>
            <a:endParaRPr sz="2950">
              <a:solidFill>
                <a:schemeClr val="dk1"/>
              </a:solidFill>
              <a:latin typeface="Arial"/>
              <a:ea typeface="Arial"/>
              <a:cs typeface="Arial"/>
              <a:sym typeface="Arial"/>
            </a:endParaRPr>
          </a:p>
        </p:txBody>
      </p:sp>
      <p:sp>
        <p:nvSpPr>
          <p:cNvPr id="132" name="Google Shape;132;p12"/>
          <p:cNvSpPr txBox="1"/>
          <p:nvPr/>
        </p:nvSpPr>
        <p:spPr>
          <a:xfrm>
            <a:off x="11346483" y="4771988"/>
            <a:ext cx="3469640" cy="1797050"/>
          </a:xfrm>
          <a:prstGeom prst="rect">
            <a:avLst/>
          </a:prstGeom>
          <a:noFill/>
          <a:ln>
            <a:noFill/>
          </a:ln>
        </p:spPr>
        <p:txBody>
          <a:bodyPr spcFirstLastPara="1" wrap="square" lIns="0" tIns="11425" rIns="0" bIns="0" anchor="t" anchorCtr="0">
            <a:spAutoFit/>
          </a:bodyPr>
          <a:lstStyle/>
          <a:p>
            <a:pPr marL="12700" marR="5080" lvl="0" indent="0" algn="ctr" rtl="0">
              <a:lnSpc>
                <a:spcPct val="131400"/>
              </a:lnSpc>
              <a:spcBef>
                <a:spcPts val="0"/>
              </a:spcBef>
              <a:spcAft>
                <a:spcPts val="0"/>
              </a:spcAft>
              <a:buNone/>
            </a:pPr>
            <a:r>
              <a:rPr lang="en-US" sz="2950" dirty="0">
                <a:solidFill>
                  <a:srgbClr val="FFFFFF"/>
                </a:solidFill>
                <a:latin typeface="Arial"/>
                <a:ea typeface="Arial"/>
                <a:cs typeface="Arial"/>
                <a:sym typeface="Arial"/>
              </a:rPr>
              <a:t>IMPLEMENT  </a:t>
            </a:r>
          </a:p>
          <a:p>
            <a:pPr marL="12700" marR="5080" lvl="0" indent="0" algn="ctr" rtl="0">
              <a:lnSpc>
                <a:spcPct val="131400"/>
              </a:lnSpc>
              <a:spcBef>
                <a:spcPts val="0"/>
              </a:spcBef>
              <a:spcAft>
                <a:spcPts val="0"/>
              </a:spcAft>
              <a:buNone/>
            </a:pPr>
            <a:r>
              <a:rPr lang="en-US" sz="2950" dirty="0">
                <a:solidFill>
                  <a:srgbClr val="FFFFFF"/>
                </a:solidFill>
                <a:latin typeface="Arial"/>
                <a:ea typeface="Arial"/>
                <a:cs typeface="Arial"/>
                <a:sym typeface="Arial"/>
              </a:rPr>
              <a:t>THE	NEW</a:t>
            </a:r>
            <a:endParaRPr sz="2950" dirty="0">
              <a:solidFill>
                <a:schemeClr val="dk1"/>
              </a:solidFill>
              <a:latin typeface="Arial"/>
              <a:ea typeface="Arial"/>
              <a:cs typeface="Arial"/>
              <a:sym typeface="Arial"/>
            </a:endParaRPr>
          </a:p>
          <a:p>
            <a:pPr marL="0" marR="0" lvl="0" indent="0" algn="ctr" rtl="0">
              <a:lnSpc>
                <a:spcPct val="100000"/>
              </a:lnSpc>
              <a:spcBef>
                <a:spcPts val="1110"/>
              </a:spcBef>
              <a:spcAft>
                <a:spcPts val="0"/>
              </a:spcAft>
              <a:buNone/>
            </a:pPr>
            <a:r>
              <a:rPr lang="en-US" sz="2950" dirty="0">
                <a:solidFill>
                  <a:srgbClr val="FFFFFF"/>
                </a:solidFill>
                <a:latin typeface="Arial"/>
                <a:ea typeface="Arial"/>
                <a:cs typeface="Arial"/>
                <a:sym typeface="Arial"/>
              </a:rPr>
              <a:t>PROCESS</a:t>
            </a:r>
            <a:endParaRPr sz="2950" dirty="0">
              <a:solidFill>
                <a:schemeClr val="dk1"/>
              </a:solidFill>
              <a:latin typeface="Arial"/>
              <a:ea typeface="Arial"/>
              <a:cs typeface="Arial"/>
              <a:sym typeface="Arial"/>
            </a:endParaRPr>
          </a:p>
        </p:txBody>
      </p:sp>
      <p:sp>
        <p:nvSpPr>
          <p:cNvPr id="133" name="Google Shape;133;p12"/>
          <p:cNvSpPr/>
          <p:nvPr/>
        </p:nvSpPr>
        <p:spPr>
          <a:xfrm>
            <a:off x="14952738" y="3429022"/>
            <a:ext cx="3335654" cy="4800600"/>
          </a:xfrm>
          <a:custGeom>
            <a:avLst/>
            <a:gdLst/>
            <a:ahLst/>
            <a:cxnLst/>
            <a:rect l="l" t="t" r="r" b="b"/>
            <a:pathLst>
              <a:path w="3335655" h="4800600" extrusionOk="0">
                <a:moveTo>
                  <a:pt x="0" y="0"/>
                </a:moveTo>
                <a:lnTo>
                  <a:pt x="3335260" y="0"/>
                </a:lnTo>
                <a:lnTo>
                  <a:pt x="3335260" y="4800567"/>
                </a:lnTo>
                <a:lnTo>
                  <a:pt x="0" y="4800567"/>
                </a:lnTo>
                <a:lnTo>
                  <a:pt x="0" y="0"/>
                </a:lnTo>
                <a:close/>
              </a:path>
            </a:pathLst>
          </a:custGeom>
          <a:solidFill>
            <a:srgbClr val="F4F1F1">
              <a:alpha val="2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2"/>
          <p:cNvSpPr txBox="1"/>
          <p:nvPr/>
        </p:nvSpPr>
        <p:spPr>
          <a:xfrm>
            <a:off x="15668536" y="4788783"/>
            <a:ext cx="2240915" cy="1379224"/>
          </a:xfrm>
          <a:prstGeom prst="rect">
            <a:avLst/>
          </a:prstGeom>
          <a:noFill/>
          <a:ln>
            <a:noFill/>
          </a:ln>
        </p:spPr>
        <p:txBody>
          <a:bodyPr spcFirstLastPara="1" wrap="square" lIns="0" tIns="17125" rIns="0" bIns="0" anchor="t" anchorCtr="0">
            <a:spAutoFit/>
          </a:bodyPr>
          <a:lstStyle/>
          <a:p>
            <a:pPr marL="12700" marR="0" lvl="0" indent="0" algn="ctr" rtl="0">
              <a:lnSpc>
                <a:spcPct val="100000"/>
              </a:lnSpc>
              <a:spcBef>
                <a:spcPts val="0"/>
              </a:spcBef>
              <a:spcAft>
                <a:spcPts val="0"/>
              </a:spcAft>
              <a:buNone/>
            </a:pPr>
            <a:r>
              <a:rPr lang="en-US" sz="2950">
                <a:solidFill>
                  <a:schemeClr val="dk1"/>
                </a:solidFill>
                <a:latin typeface="Arial"/>
                <a:ea typeface="Arial"/>
                <a:cs typeface="Arial"/>
                <a:sym typeface="Arial"/>
              </a:rPr>
              <a:t>REPORT AND ANALYZE</a:t>
            </a:r>
            <a:endParaRPr sz="295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7"/>
          <p:cNvSpPr txBox="1">
            <a:spLocks noGrp="1"/>
          </p:cNvSpPr>
          <p:nvPr>
            <p:ph type="ctrTitle"/>
          </p:nvPr>
        </p:nvSpPr>
        <p:spPr>
          <a:xfrm>
            <a:off x="1161561" y="3435858"/>
            <a:ext cx="18776820" cy="1377941"/>
          </a:xfrm>
          <a:prstGeom prst="rect">
            <a:avLst/>
          </a:prstGeom>
          <a:noFill/>
          <a:ln>
            <a:noFill/>
          </a:ln>
        </p:spPr>
        <p:txBody>
          <a:bodyPr spcFirstLastPara="1" wrap="square" lIns="0" tIns="15875" rIns="0" bIns="0" anchor="t" anchorCtr="0">
            <a:spAutoFit/>
          </a:bodyPr>
          <a:lstStyle/>
          <a:p>
            <a:pPr marL="12700" lvl="0" indent="0" algn="just" rtl="0">
              <a:lnSpc>
                <a:spcPct val="100000"/>
              </a:lnSpc>
              <a:spcBef>
                <a:spcPts val="0"/>
              </a:spcBef>
              <a:spcAft>
                <a:spcPts val="0"/>
              </a:spcAft>
              <a:buNone/>
            </a:pPr>
            <a:r>
              <a:rPr lang="en-US" dirty="0"/>
              <a:t>Business Process Reengineering</a:t>
            </a:r>
            <a:endParaRPr dirty="0"/>
          </a:p>
        </p:txBody>
      </p:sp>
      <p:sp>
        <p:nvSpPr>
          <p:cNvPr id="50" name="Google Shape;50;p7"/>
          <p:cNvSpPr/>
          <p:nvPr/>
        </p:nvSpPr>
        <p:spPr>
          <a:xfrm>
            <a:off x="8320644" y="5473201"/>
            <a:ext cx="1648460" cy="0"/>
          </a:xfrm>
          <a:custGeom>
            <a:avLst/>
            <a:gdLst/>
            <a:ahLst/>
            <a:cxnLst/>
            <a:rect l="l" t="t" r="r" b="b"/>
            <a:pathLst>
              <a:path w="1648459" h="120000" extrusionOk="0">
                <a:moveTo>
                  <a:pt x="0" y="0"/>
                </a:moveTo>
                <a:lnTo>
                  <a:pt x="1647902" y="0"/>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415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ACE1-90E3-E3C7-D5AB-7BB3C53166F0}"/>
              </a:ext>
            </a:extLst>
          </p:cNvPr>
          <p:cNvSpPr>
            <a:spLocks noGrp="1"/>
          </p:cNvSpPr>
          <p:nvPr>
            <p:ph type="title"/>
          </p:nvPr>
        </p:nvSpPr>
        <p:spPr>
          <a:xfrm>
            <a:off x="2803489" y="624469"/>
            <a:ext cx="11909501" cy="846386"/>
          </a:xfrm>
        </p:spPr>
        <p:txBody>
          <a:bodyPr/>
          <a:lstStyle/>
          <a:p>
            <a:pPr algn="just"/>
            <a:r>
              <a:rPr lang="en-US" dirty="0"/>
              <a:t>Business Process Re-engineering</a:t>
            </a:r>
            <a:endParaRPr lang="en-PK" dirty="0"/>
          </a:p>
        </p:txBody>
      </p:sp>
      <p:sp>
        <p:nvSpPr>
          <p:cNvPr id="4" name="TextBox 3">
            <a:extLst>
              <a:ext uri="{FF2B5EF4-FFF2-40B4-BE49-F238E27FC236}">
                <a16:creationId xmlns:a16="http://schemas.microsoft.com/office/drawing/2014/main" id="{B9399A26-9557-72C5-B408-B75424531C4E}"/>
              </a:ext>
            </a:extLst>
          </p:cNvPr>
          <p:cNvSpPr txBox="1"/>
          <p:nvPr/>
        </p:nvSpPr>
        <p:spPr>
          <a:xfrm>
            <a:off x="1302608" y="1868530"/>
            <a:ext cx="14911265" cy="1938992"/>
          </a:xfrm>
          <a:prstGeom prst="rect">
            <a:avLst/>
          </a:prstGeom>
          <a:noFill/>
        </p:spPr>
        <p:txBody>
          <a:bodyPr wrap="square">
            <a:spAutoFit/>
          </a:bodyPr>
          <a:lstStyle/>
          <a:p>
            <a:pPr algn="just"/>
            <a:r>
              <a:rPr lang="en-US" sz="2400" b="0" i="0" dirty="0">
                <a:solidFill>
                  <a:srgbClr val="0D0D0D"/>
                </a:solidFill>
                <a:effectLst/>
                <a:highlight>
                  <a:srgbClr val="FFFFFF"/>
                </a:highlight>
                <a:latin typeface="Söhne"/>
              </a:rPr>
              <a:t>Business Process Reengineering (BPR) is a management approach aimed at fundamentally redesigning and improving business processes to achieve dramatic improvements in performance, efficiency, and effectiveness. Unlike incremental improvement methods like Kaizen, which focus on making small, continuous changes over time, BPR involves radical and transformative changes to processes, often resulting in significant cost reductions, cycle time reductions, and improvements in quality and customer satisfaction.</a:t>
            </a:r>
            <a:endParaRPr lang="en-PK" sz="2400" dirty="0"/>
          </a:p>
        </p:txBody>
      </p:sp>
      <p:sp>
        <p:nvSpPr>
          <p:cNvPr id="5" name="Title 1">
            <a:extLst>
              <a:ext uri="{FF2B5EF4-FFF2-40B4-BE49-F238E27FC236}">
                <a16:creationId xmlns:a16="http://schemas.microsoft.com/office/drawing/2014/main" id="{400D922C-8BE8-2E42-1F0D-C6B78A140F7F}"/>
              </a:ext>
            </a:extLst>
          </p:cNvPr>
          <p:cNvSpPr txBox="1">
            <a:spLocks/>
          </p:cNvSpPr>
          <p:nvPr/>
        </p:nvSpPr>
        <p:spPr>
          <a:xfrm>
            <a:off x="2803489" y="4128326"/>
            <a:ext cx="11909501" cy="8463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500" b="1"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Key Areas</a:t>
            </a:r>
            <a:endParaRPr lang="en-PK" dirty="0"/>
          </a:p>
        </p:txBody>
      </p:sp>
      <p:sp>
        <p:nvSpPr>
          <p:cNvPr id="7" name="TextBox 6">
            <a:extLst>
              <a:ext uri="{FF2B5EF4-FFF2-40B4-BE49-F238E27FC236}">
                <a16:creationId xmlns:a16="http://schemas.microsoft.com/office/drawing/2014/main" id="{06399EB3-90DF-62BE-44D6-C2ADFFBF181C}"/>
              </a:ext>
            </a:extLst>
          </p:cNvPr>
          <p:cNvSpPr txBox="1"/>
          <p:nvPr/>
        </p:nvSpPr>
        <p:spPr>
          <a:xfrm>
            <a:off x="1525633" y="5033906"/>
            <a:ext cx="14688240" cy="5262979"/>
          </a:xfrm>
          <a:prstGeom prst="rect">
            <a:avLst/>
          </a:prstGeom>
          <a:noFill/>
        </p:spPr>
        <p:txBody>
          <a:bodyPr wrap="square">
            <a:spAutoFit/>
          </a:bodyPr>
          <a:lstStyle/>
          <a:p>
            <a:pPr algn="just">
              <a:buFont typeface="+mj-lt"/>
              <a:buAutoNum type="arabicPeriod"/>
            </a:pPr>
            <a:r>
              <a:rPr lang="en-US" sz="2400" b="1" i="0" dirty="0">
                <a:solidFill>
                  <a:srgbClr val="0D0D0D"/>
                </a:solidFill>
                <a:effectLst/>
                <a:highlight>
                  <a:srgbClr val="FFFFFF"/>
                </a:highlight>
                <a:latin typeface="Söhne"/>
              </a:rPr>
              <a:t>Process Redesign:</a:t>
            </a:r>
            <a:r>
              <a:rPr lang="en-US" sz="2400" b="0" i="0" dirty="0">
                <a:solidFill>
                  <a:srgbClr val="0D0D0D"/>
                </a:solidFill>
                <a:effectLst/>
                <a:highlight>
                  <a:srgbClr val="FFFFFF"/>
                </a:highlight>
                <a:latin typeface="Söhne"/>
              </a:rPr>
              <a:t> BPR involves rethinking and redesigning business processes from the ground up, rather than simply optimizing existing processes. This may include eliminating non-value-added steps, combining activities, and introducing new technologies or ways of working to streamline workflows and improve overall efficiency.</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Focus on Customer Value: </a:t>
            </a:r>
            <a:r>
              <a:rPr lang="en-US" sz="2400" dirty="0">
                <a:solidFill>
                  <a:srgbClr val="0D0D0D"/>
                </a:solidFill>
                <a:highlight>
                  <a:srgbClr val="FFFFFF"/>
                </a:highlight>
                <a:latin typeface="Söhne"/>
              </a:rPr>
              <a:t>BPR places a strong emphasis on understanding and delivering value to the customer. Processes are redesigned with the goal of meeting customer needs more effectively and efficiently, which may involve simplifying processes, reducing lead times, and enhancing product or service quality.</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Cross-Functional Teams:</a:t>
            </a:r>
            <a:r>
              <a:rPr lang="en-US" sz="2400" dirty="0">
                <a:solidFill>
                  <a:srgbClr val="0D0D0D"/>
                </a:solidFill>
                <a:highlight>
                  <a:srgbClr val="FFFFFF"/>
                </a:highlight>
                <a:latin typeface="Söhne"/>
              </a:rPr>
              <a:t> BPR typically involves the formation of cross-functional teams composed of individuals from different parts of the organization. These teams work together to analyze current processes, identify opportunities for improvement, and design new processes that better meet organizational objectives and customer needs.</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endParaRPr lang="en-US" sz="24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344932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0D922C-8BE8-2E42-1F0D-C6B78A140F7F}"/>
              </a:ext>
            </a:extLst>
          </p:cNvPr>
          <p:cNvSpPr txBox="1">
            <a:spLocks/>
          </p:cNvSpPr>
          <p:nvPr/>
        </p:nvSpPr>
        <p:spPr>
          <a:xfrm>
            <a:off x="2379743" y="515331"/>
            <a:ext cx="11909501" cy="8463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500" b="1"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Key Areas</a:t>
            </a:r>
            <a:endParaRPr lang="en-PK" dirty="0"/>
          </a:p>
        </p:txBody>
      </p:sp>
      <p:sp>
        <p:nvSpPr>
          <p:cNvPr id="7" name="TextBox 6">
            <a:extLst>
              <a:ext uri="{FF2B5EF4-FFF2-40B4-BE49-F238E27FC236}">
                <a16:creationId xmlns:a16="http://schemas.microsoft.com/office/drawing/2014/main" id="{06399EB3-90DF-62BE-44D6-C2ADFFBF181C}"/>
              </a:ext>
            </a:extLst>
          </p:cNvPr>
          <p:cNvSpPr txBox="1"/>
          <p:nvPr/>
        </p:nvSpPr>
        <p:spPr>
          <a:xfrm>
            <a:off x="1799880" y="1822355"/>
            <a:ext cx="15350696" cy="4893647"/>
          </a:xfrm>
          <a:prstGeom prst="rect">
            <a:avLst/>
          </a:prstGeom>
          <a:noFill/>
        </p:spPr>
        <p:txBody>
          <a:bodyPr wrap="square">
            <a:spAutoFit/>
          </a:bodyPr>
          <a:lstStyle/>
          <a:p>
            <a:pPr algn="just"/>
            <a:r>
              <a:rPr lang="en-US" sz="2400" b="1" i="0" dirty="0">
                <a:solidFill>
                  <a:srgbClr val="0D0D0D"/>
                </a:solidFill>
                <a:effectLst/>
                <a:highlight>
                  <a:srgbClr val="FFFFFF"/>
                </a:highlight>
                <a:latin typeface="Söhne"/>
              </a:rPr>
              <a:t>4. Use of Technology:</a:t>
            </a:r>
            <a:r>
              <a:rPr lang="en-US" sz="2400" b="0" i="0" dirty="0">
                <a:solidFill>
                  <a:srgbClr val="0D0D0D"/>
                </a:solidFill>
                <a:effectLst/>
                <a:highlight>
                  <a:srgbClr val="FFFFFF"/>
                </a:highlight>
                <a:latin typeface="Söhne"/>
              </a:rPr>
              <a:t> Technology plays a key role in BPR, enabling organizations to automate and streamline processes, improve data accuracy and accessibility, and facilitate communication and collaboration among employees. BPR often involves the implementation of new software systems, tools, and technologies to support redesigned processes.</a:t>
            </a:r>
          </a:p>
          <a:p>
            <a:pPr algn="just"/>
            <a:endParaRPr lang="en-US" sz="2400" b="1" i="0" dirty="0">
              <a:solidFill>
                <a:srgbClr val="0D0D0D"/>
              </a:solidFill>
              <a:effectLst/>
              <a:highlight>
                <a:srgbClr val="FFFFFF"/>
              </a:highlight>
              <a:latin typeface="Söhne"/>
            </a:endParaRPr>
          </a:p>
          <a:p>
            <a:pPr algn="just"/>
            <a:r>
              <a:rPr lang="en-US" sz="2400" b="1" i="0" dirty="0">
                <a:solidFill>
                  <a:srgbClr val="0D0D0D"/>
                </a:solidFill>
                <a:effectLst/>
                <a:highlight>
                  <a:srgbClr val="FFFFFF"/>
                </a:highlight>
                <a:latin typeface="Söhne"/>
              </a:rPr>
              <a:t>5.</a:t>
            </a:r>
            <a:r>
              <a:rPr lang="en-US" sz="2400" b="0" i="0" dirty="0">
                <a:solidFill>
                  <a:srgbClr val="0D0D0D"/>
                </a:solidFill>
                <a:effectLst/>
                <a:highlight>
                  <a:srgbClr val="FFFFFF"/>
                </a:highlight>
                <a:latin typeface="Söhne"/>
              </a:rPr>
              <a:t> </a:t>
            </a:r>
            <a:r>
              <a:rPr lang="en-US" sz="2400" b="1" i="0" dirty="0">
                <a:solidFill>
                  <a:srgbClr val="0D0D0D"/>
                </a:solidFill>
                <a:effectLst/>
                <a:highlight>
                  <a:srgbClr val="FFFFFF"/>
                </a:highlight>
                <a:latin typeface="Söhne"/>
              </a:rPr>
              <a:t>Change Management:</a:t>
            </a:r>
            <a:r>
              <a:rPr lang="en-US" sz="2400" b="0" i="0" dirty="0">
                <a:solidFill>
                  <a:srgbClr val="0D0D0D"/>
                </a:solidFill>
                <a:effectLst/>
                <a:highlight>
                  <a:srgbClr val="FFFFFF"/>
                </a:highlight>
                <a:latin typeface="Söhne"/>
              </a:rPr>
              <a:t> Implementing BPR requires effective change management to ensure that employees understand and support the proposed changes. This may involve communication, training, and involvement of employees in the redesign process to minimize resistance to change and facilitate adoption of new ways of working.</a:t>
            </a:r>
          </a:p>
          <a:p>
            <a:pPr algn="just"/>
            <a:endParaRPr lang="en-US" sz="2400" dirty="0">
              <a:solidFill>
                <a:srgbClr val="0D0D0D"/>
              </a:solidFill>
              <a:highlight>
                <a:srgbClr val="FFFFFF"/>
              </a:highlight>
              <a:latin typeface="Söhne"/>
            </a:endParaRPr>
          </a:p>
          <a:p>
            <a:pPr algn="just"/>
            <a:r>
              <a:rPr lang="en-US" sz="2400" b="1" i="0" dirty="0">
                <a:solidFill>
                  <a:srgbClr val="0D0D0D"/>
                </a:solidFill>
                <a:effectLst/>
                <a:highlight>
                  <a:srgbClr val="FFFFFF"/>
                </a:highlight>
                <a:latin typeface="Söhne"/>
              </a:rPr>
              <a:t>6.Performance Measurement:</a:t>
            </a:r>
            <a:r>
              <a:rPr lang="en-US" sz="2400" b="0" i="0" dirty="0">
                <a:solidFill>
                  <a:srgbClr val="0D0D0D"/>
                </a:solidFill>
                <a:effectLst/>
                <a:highlight>
                  <a:srgbClr val="FFFFFF"/>
                </a:highlight>
                <a:latin typeface="Söhne"/>
              </a:rPr>
              <a:t> BPR emphasizes the importance of measuring and monitoring process performance to ensure that the desired improvements are achieved. Key performance indicators (KPIs) are used to track progress, identify areas for further improvement, and ensure that redesigned processes are delivering the expected benefits.</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endParaRPr lang="en-US" sz="24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3938990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0D922C-8BE8-2E42-1F0D-C6B78A140F7F}"/>
              </a:ext>
            </a:extLst>
          </p:cNvPr>
          <p:cNvSpPr txBox="1">
            <a:spLocks/>
          </p:cNvSpPr>
          <p:nvPr/>
        </p:nvSpPr>
        <p:spPr>
          <a:xfrm>
            <a:off x="2379743" y="515331"/>
            <a:ext cx="11909501" cy="8463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500" b="1"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t>Examples</a:t>
            </a:r>
            <a:endParaRPr lang="en-PK" dirty="0"/>
          </a:p>
        </p:txBody>
      </p:sp>
      <p:sp>
        <p:nvSpPr>
          <p:cNvPr id="7" name="TextBox 6">
            <a:extLst>
              <a:ext uri="{FF2B5EF4-FFF2-40B4-BE49-F238E27FC236}">
                <a16:creationId xmlns:a16="http://schemas.microsoft.com/office/drawing/2014/main" id="{06399EB3-90DF-62BE-44D6-C2ADFFBF181C}"/>
              </a:ext>
            </a:extLst>
          </p:cNvPr>
          <p:cNvSpPr txBox="1"/>
          <p:nvPr/>
        </p:nvSpPr>
        <p:spPr>
          <a:xfrm>
            <a:off x="1799880" y="1822355"/>
            <a:ext cx="15350696" cy="3785652"/>
          </a:xfrm>
          <a:prstGeom prst="rect">
            <a:avLst/>
          </a:prstGeom>
          <a:noFill/>
        </p:spPr>
        <p:txBody>
          <a:bodyPr wrap="square">
            <a:spAutoFit/>
          </a:bodyPr>
          <a:lstStyle/>
          <a:p>
            <a:pPr algn="just">
              <a:buFont typeface="Arial" panose="020B0604020202020204" pitchFamily="34" charset="0"/>
              <a:buChar char="•"/>
            </a:pPr>
            <a:r>
              <a:rPr lang="en-US" sz="3200" b="0" i="0" dirty="0">
                <a:solidFill>
                  <a:srgbClr val="0D0D0D"/>
                </a:solidFill>
                <a:effectLst/>
                <a:highlight>
                  <a:srgbClr val="FFFFFF"/>
                </a:highlight>
                <a:latin typeface="Söhne"/>
              </a:rPr>
              <a:t>Redesigning the order-to-cash process in a manufacturing company to reduce order processing times and improve cash flow.</a:t>
            </a:r>
          </a:p>
          <a:p>
            <a:pPr algn="just">
              <a:buFont typeface="Arial" panose="020B0604020202020204" pitchFamily="34" charset="0"/>
              <a:buChar char="•"/>
            </a:pPr>
            <a:r>
              <a:rPr lang="en-US" sz="3200" b="0" i="0" dirty="0">
                <a:solidFill>
                  <a:srgbClr val="0D0D0D"/>
                </a:solidFill>
                <a:effectLst/>
                <a:highlight>
                  <a:srgbClr val="FFFFFF"/>
                </a:highlight>
                <a:latin typeface="Söhne"/>
              </a:rPr>
              <a:t>Streamlining the mortgage approval process in a bank to reduce paperwork and cycle times, enabling faster approval and disbursement of loans.</a:t>
            </a:r>
          </a:p>
          <a:p>
            <a:pPr algn="just">
              <a:buFont typeface="Arial" panose="020B0604020202020204" pitchFamily="34" charset="0"/>
              <a:buChar char="•"/>
            </a:pPr>
            <a:r>
              <a:rPr lang="en-US" sz="3200" b="0" i="0" dirty="0">
                <a:solidFill>
                  <a:srgbClr val="0D0D0D"/>
                </a:solidFill>
                <a:effectLst/>
                <a:highlight>
                  <a:srgbClr val="FFFFFF"/>
                </a:highlight>
                <a:latin typeface="Söhne"/>
              </a:rPr>
              <a:t>Implementing a new electronic medical records system in a healthcare organization to improve patient data accuracy, accessibility, and overall quality of care.</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endParaRPr lang="en-US" sz="24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551724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B140-8567-D486-0E46-64BFFB6B17AC}"/>
              </a:ext>
            </a:extLst>
          </p:cNvPr>
          <p:cNvSpPr>
            <a:spLocks noGrp="1"/>
          </p:cNvSpPr>
          <p:nvPr>
            <p:ph type="title"/>
          </p:nvPr>
        </p:nvSpPr>
        <p:spPr>
          <a:xfrm>
            <a:off x="5281511" y="614277"/>
            <a:ext cx="7724978" cy="863600"/>
          </a:xfrm>
        </p:spPr>
        <p:txBody>
          <a:bodyPr/>
          <a:lstStyle/>
          <a:p>
            <a:pPr algn="ctr"/>
            <a:r>
              <a:rPr lang="en-US" dirty="0"/>
              <a:t>Kaizen-BPE-BPR</a:t>
            </a:r>
            <a:endParaRPr lang="en-PK" dirty="0"/>
          </a:p>
        </p:txBody>
      </p:sp>
      <p:graphicFrame>
        <p:nvGraphicFramePr>
          <p:cNvPr id="3" name="Table 2">
            <a:extLst>
              <a:ext uri="{FF2B5EF4-FFF2-40B4-BE49-F238E27FC236}">
                <a16:creationId xmlns:a16="http://schemas.microsoft.com/office/drawing/2014/main" id="{69208241-3F18-359E-AA46-B509A90A1283}"/>
              </a:ext>
            </a:extLst>
          </p:cNvPr>
          <p:cNvGraphicFramePr>
            <a:graphicFrameLocks noGrp="1"/>
          </p:cNvGraphicFramePr>
          <p:nvPr>
            <p:extLst>
              <p:ext uri="{D42A27DB-BD31-4B8C-83A1-F6EECF244321}">
                <p14:modId xmlns:p14="http://schemas.microsoft.com/office/powerpoint/2010/main" val="1108093887"/>
              </p:ext>
            </p:extLst>
          </p:nvPr>
        </p:nvGraphicFramePr>
        <p:xfrm>
          <a:off x="1255412" y="1684356"/>
          <a:ext cx="16369992" cy="7518638"/>
        </p:xfrm>
        <a:graphic>
          <a:graphicData uri="http://schemas.openxmlformats.org/drawingml/2006/table">
            <a:tbl>
              <a:tblPr/>
              <a:tblGrid>
                <a:gridCol w="4092498">
                  <a:extLst>
                    <a:ext uri="{9D8B030D-6E8A-4147-A177-3AD203B41FA5}">
                      <a16:colId xmlns:a16="http://schemas.microsoft.com/office/drawing/2014/main" val="4178755828"/>
                    </a:ext>
                  </a:extLst>
                </a:gridCol>
                <a:gridCol w="4061561">
                  <a:extLst>
                    <a:ext uri="{9D8B030D-6E8A-4147-A177-3AD203B41FA5}">
                      <a16:colId xmlns:a16="http://schemas.microsoft.com/office/drawing/2014/main" val="98157775"/>
                    </a:ext>
                  </a:extLst>
                </a:gridCol>
                <a:gridCol w="4123435">
                  <a:extLst>
                    <a:ext uri="{9D8B030D-6E8A-4147-A177-3AD203B41FA5}">
                      <a16:colId xmlns:a16="http://schemas.microsoft.com/office/drawing/2014/main" val="1179223848"/>
                    </a:ext>
                  </a:extLst>
                </a:gridCol>
                <a:gridCol w="4092498">
                  <a:extLst>
                    <a:ext uri="{9D8B030D-6E8A-4147-A177-3AD203B41FA5}">
                      <a16:colId xmlns:a16="http://schemas.microsoft.com/office/drawing/2014/main" val="3822373254"/>
                    </a:ext>
                  </a:extLst>
                </a:gridCol>
              </a:tblGrid>
              <a:tr h="950913">
                <a:tc>
                  <a:txBody>
                    <a:bodyPr/>
                    <a:lstStyle/>
                    <a:p>
                      <a:pPr fontAlgn="b"/>
                      <a:r>
                        <a:rPr lang="en-US" sz="2400" b="1" dirty="0">
                          <a:effectLst/>
                        </a:rPr>
                        <a:t>Aspect</a:t>
                      </a:r>
                    </a:p>
                  </a:txBody>
                  <a:tcPr marL="35773" marR="35773" marT="17886" marB="1788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2400" b="1">
                          <a:effectLst/>
                        </a:rPr>
                        <a:t>Kaizen</a:t>
                      </a:r>
                    </a:p>
                  </a:txBody>
                  <a:tcPr marL="35773" marR="35773" marT="17886" marB="1788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2400" b="1">
                          <a:effectLst/>
                        </a:rPr>
                        <a:t>Business Process Engineering (BPE)</a:t>
                      </a:r>
                    </a:p>
                  </a:txBody>
                  <a:tcPr marL="35773" marR="35773" marT="17886" marB="1788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en-US" sz="2400" b="1">
                          <a:effectLst/>
                        </a:rPr>
                        <a:t>Business Process Reengineering (BPR)</a:t>
                      </a:r>
                    </a:p>
                  </a:txBody>
                  <a:tcPr marL="35773" marR="35773" marT="17886" marB="1788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55274817"/>
                  </a:ext>
                </a:extLst>
              </a:tr>
              <a:tr h="1404203">
                <a:tc>
                  <a:txBody>
                    <a:bodyPr/>
                    <a:lstStyle/>
                    <a:p>
                      <a:pPr fontAlgn="base"/>
                      <a:r>
                        <a:rPr lang="en-US" sz="2400" dirty="0">
                          <a:effectLst/>
                        </a:rPr>
                        <a:t>Scope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Continuous improvement of existing processes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Holistic approach to managing and optimizing business processes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Radical redesign of business processes to achieve significant improvements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609238710"/>
                  </a:ext>
                </a:extLst>
              </a:tr>
              <a:tr h="1857493">
                <a:tc>
                  <a:txBody>
                    <a:bodyPr/>
                    <a:lstStyle/>
                    <a:p>
                      <a:pPr fontAlgn="base"/>
                      <a:r>
                        <a:rPr lang="en-US" sz="2400" dirty="0">
                          <a:effectLst/>
                        </a:rPr>
                        <a:t>Approach</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Incremental improvements over time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Broad approach encompassing design, implementation, and optimization of processes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Radical and transformative changes to processes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86594201"/>
                  </a:ext>
                </a:extLst>
              </a:tr>
              <a:tr h="950913">
                <a:tc>
                  <a:txBody>
                    <a:bodyPr/>
                    <a:lstStyle/>
                    <a:p>
                      <a:pPr fontAlgn="base"/>
                      <a:r>
                        <a:rPr lang="en-US" sz="2400" dirty="0">
                          <a:effectLst/>
                        </a:rPr>
                        <a:t>Focus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Small, continuous improvements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Overall lifecycle of business processes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Dramatic improvements in performance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236589440"/>
                  </a:ext>
                </a:extLst>
              </a:tr>
              <a:tr h="1404203">
                <a:tc>
                  <a:txBody>
                    <a:bodyPr/>
                    <a:lstStyle/>
                    <a:p>
                      <a:pPr fontAlgn="base"/>
                      <a:r>
                        <a:rPr lang="en-US" sz="2400" dirty="0">
                          <a:effectLst/>
                        </a:rPr>
                        <a:t>Methodology</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Plan-Do-Check-Act (PDCA) cycle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May involve various methodologies like Six Sigma, Lean, etc.</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Specific methodology within BPE, focusing on radical process redesign</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95891758"/>
                  </a:ext>
                </a:extLst>
              </a:tr>
              <a:tr h="950913">
                <a:tc>
                  <a:txBody>
                    <a:bodyPr/>
                    <a:lstStyle/>
                    <a:p>
                      <a:pPr fontAlgn="base"/>
                      <a:r>
                        <a:rPr lang="en-US" sz="2400" dirty="0">
                          <a:effectLst/>
                        </a:rPr>
                        <a:t>Timeframe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Ongoing, with improvements made daily</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Ongoing, with periodic reviews and updates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dirty="0">
                          <a:effectLst/>
                        </a:rPr>
                        <a:t>Typically involves short-term projects or events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06186857"/>
                  </a:ext>
                </a:extLst>
              </a:tr>
            </a:tbl>
          </a:graphicData>
        </a:graphic>
      </p:graphicFrame>
    </p:spTree>
    <p:extLst>
      <p:ext uri="{BB962C8B-B14F-4D97-AF65-F5344CB8AC3E}">
        <p14:creationId xmlns:p14="http://schemas.microsoft.com/office/powerpoint/2010/main" val="117760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E09D1E9-9987-709B-5C0F-C286B1668197}"/>
              </a:ext>
            </a:extLst>
          </p:cNvPr>
          <p:cNvGraphicFramePr>
            <a:graphicFrameLocks noGrp="1"/>
          </p:cNvGraphicFramePr>
          <p:nvPr>
            <p:extLst>
              <p:ext uri="{D42A27DB-BD31-4B8C-83A1-F6EECF244321}">
                <p14:modId xmlns:p14="http://schemas.microsoft.com/office/powerpoint/2010/main" val="2133354813"/>
              </p:ext>
            </p:extLst>
          </p:nvPr>
        </p:nvGraphicFramePr>
        <p:xfrm>
          <a:off x="1431925" y="1946787"/>
          <a:ext cx="16369992" cy="7210975"/>
        </p:xfrm>
        <a:graphic>
          <a:graphicData uri="http://schemas.openxmlformats.org/drawingml/2006/table">
            <a:tbl>
              <a:tblPr/>
              <a:tblGrid>
                <a:gridCol w="4092498">
                  <a:extLst>
                    <a:ext uri="{9D8B030D-6E8A-4147-A177-3AD203B41FA5}">
                      <a16:colId xmlns:a16="http://schemas.microsoft.com/office/drawing/2014/main" val="1791095049"/>
                    </a:ext>
                  </a:extLst>
                </a:gridCol>
                <a:gridCol w="4092498">
                  <a:extLst>
                    <a:ext uri="{9D8B030D-6E8A-4147-A177-3AD203B41FA5}">
                      <a16:colId xmlns:a16="http://schemas.microsoft.com/office/drawing/2014/main" val="2278420724"/>
                    </a:ext>
                  </a:extLst>
                </a:gridCol>
                <a:gridCol w="4092498">
                  <a:extLst>
                    <a:ext uri="{9D8B030D-6E8A-4147-A177-3AD203B41FA5}">
                      <a16:colId xmlns:a16="http://schemas.microsoft.com/office/drawing/2014/main" val="4214480392"/>
                    </a:ext>
                  </a:extLst>
                </a:gridCol>
                <a:gridCol w="4092498">
                  <a:extLst>
                    <a:ext uri="{9D8B030D-6E8A-4147-A177-3AD203B41FA5}">
                      <a16:colId xmlns:a16="http://schemas.microsoft.com/office/drawing/2014/main" val="554179240"/>
                    </a:ext>
                  </a:extLst>
                </a:gridCol>
              </a:tblGrid>
              <a:tr h="1442195">
                <a:tc>
                  <a:txBody>
                    <a:bodyPr/>
                    <a:lstStyle/>
                    <a:p>
                      <a:pPr fontAlgn="base"/>
                      <a:r>
                        <a:rPr lang="en-US" sz="2400" dirty="0">
                          <a:effectLst/>
                        </a:rPr>
                        <a:t>Involvement of Employees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Highly involved at all levels of the organization</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Involved in improvement initiatives, but may not be as pervasive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Involved in identifying problems and implementing solutions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45255036"/>
                  </a:ext>
                </a:extLst>
              </a:tr>
              <a:tr h="1442195">
                <a:tc>
                  <a:txBody>
                    <a:bodyPr/>
                    <a:lstStyle/>
                    <a:p>
                      <a:pPr fontAlgn="base"/>
                      <a:r>
                        <a:rPr lang="en-US" sz="2400" dirty="0">
                          <a:effectLst/>
                        </a:rPr>
                        <a:t>Degree of Change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Incremental and evolutionary</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Moderate, with a focus on optimization and alignment with organizational goals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Radical and transformative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14627981"/>
                  </a:ext>
                </a:extLst>
              </a:tr>
              <a:tr h="1442195">
                <a:tc>
                  <a:txBody>
                    <a:bodyPr/>
                    <a:lstStyle/>
                    <a:p>
                      <a:pPr fontAlgn="base"/>
                      <a:r>
                        <a:rPr lang="en-US" sz="2400" dirty="0">
                          <a:effectLst/>
                        </a:rPr>
                        <a:t>Implementation</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Bottom-up approach, involving all employees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Often driven by management or process improvement teams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Typically initiated at the strategic level and cascaded down</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55896312"/>
                  </a:ext>
                </a:extLst>
              </a:tr>
              <a:tr h="1442195">
                <a:tc>
                  <a:txBody>
                    <a:bodyPr/>
                    <a:lstStyle/>
                    <a:p>
                      <a:pPr fontAlgn="base"/>
                      <a:r>
                        <a:rPr lang="en-US" sz="2400" dirty="0">
                          <a:effectLst/>
                        </a:rPr>
                        <a:t>Goal</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dirty="0">
                          <a:effectLst/>
                        </a:rPr>
                        <a:t>Continuous improvement and waste reduction</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Enhancing overall business performance and competitiveness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a:effectLst/>
                        </a:rPr>
                        <a:t>Achieving significant improvements in process performance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21433827"/>
                  </a:ext>
                </a:extLst>
              </a:tr>
              <a:tr h="1442195">
                <a:tc>
                  <a:txBody>
                    <a:bodyPr/>
                    <a:lstStyle/>
                    <a:p>
                      <a:pPr fontAlgn="base"/>
                      <a:r>
                        <a:rPr lang="en-US" sz="2400" dirty="0">
                          <a:effectLst/>
                        </a:rPr>
                        <a:t>Examples</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dirty="0">
                          <a:effectLst/>
                        </a:rPr>
                        <a:t>Implementing 5S in a manufacturing plant</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dirty="0">
                          <a:effectLst/>
                        </a:rPr>
                        <a:t>Redesigning the supply chain process to improve efficiency</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en-US" sz="2400" dirty="0">
                          <a:effectLst/>
                        </a:rPr>
                        <a:t>Redesigning the order-to-cash process to reduce cycle time</a:t>
                      </a:r>
                    </a:p>
                  </a:txBody>
                  <a:tcPr marL="35773" marR="35773" marT="17886" marB="1788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48726168"/>
                  </a:ext>
                </a:extLst>
              </a:tr>
            </a:tbl>
          </a:graphicData>
        </a:graphic>
      </p:graphicFrame>
      <p:sp>
        <p:nvSpPr>
          <p:cNvPr id="4" name="Title 1">
            <a:extLst>
              <a:ext uri="{FF2B5EF4-FFF2-40B4-BE49-F238E27FC236}">
                <a16:creationId xmlns:a16="http://schemas.microsoft.com/office/drawing/2014/main" id="{F4FA87E4-C17E-40FF-4C27-70083A0E67CE}"/>
              </a:ext>
            </a:extLst>
          </p:cNvPr>
          <p:cNvSpPr txBox="1">
            <a:spLocks/>
          </p:cNvSpPr>
          <p:nvPr/>
        </p:nvSpPr>
        <p:spPr>
          <a:xfrm>
            <a:off x="5281511" y="614277"/>
            <a:ext cx="7724978" cy="8636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500" b="1"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t>Kaizen-BPE-BPR</a:t>
            </a:r>
            <a:endParaRPr lang="en-PK" dirty="0"/>
          </a:p>
        </p:txBody>
      </p:sp>
    </p:spTree>
    <p:extLst>
      <p:ext uri="{BB962C8B-B14F-4D97-AF65-F5344CB8AC3E}">
        <p14:creationId xmlns:p14="http://schemas.microsoft.com/office/powerpoint/2010/main" val="3718840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3756270" y="3993034"/>
            <a:ext cx="10775315" cy="215646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sz="13950"/>
              <a:t>THANK YOU</a:t>
            </a:r>
            <a:endParaRPr sz="13950"/>
          </a:p>
        </p:txBody>
      </p:sp>
      <p:sp>
        <p:nvSpPr>
          <p:cNvPr id="146" name="Google Shape;146;p14"/>
          <p:cNvSpPr/>
          <p:nvPr/>
        </p:nvSpPr>
        <p:spPr>
          <a:xfrm>
            <a:off x="8320644" y="7787578"/>
            <a:ext cx="1648460" cy="0"/>
          </a:xfrm>
          <a:custGeom>
            <a:avLst/>
            <a:gdLst/>
            <a:ahLst/>
            <a:cxnLst/>
            <a:rect l="l" t="t" r="r" b="b"/>
            <a:pathLst>
              <a:path w="1648459" h="120000" extrusionOk="0">
                <a:moveTo>
                  <a:pt x="0" y="0"/>
                </a:moveTo>
                <a:lnTo>
                  <a:pt x="1647902" y="0"/>
                </a:lnTo>
              </a:path>
            </a:pathLst>
          </a:custGeom>
          <a:noFill/>
          <a:ln w="285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541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p:nvPr/>
        </p:nvSpPr>
        <p:spPr>
          <a:xfrm>
            <a:off x="17031523" y="764931"/>
            <a:ext cx="456565" cy="266065"/>
          </a:xfrm>
          <a:custGeom>
            <a:avLst/>
            <a:gdLst/>
            <a:ahLst/>
            <a:cxnLst/>
            <a:rect l="l" t="t" r="r" b="b"/>
            <a:pathLst>
              <a:path w="456565" h="266065" extrusionOk="0">
                <a:moveTo>
                  <a:pt x="447866" y="266045"/>
                </a:moveTo>
                <a:lnTo>
                  <a:pt x="8697" y="266045"/>
                </a:lnTo>
                <a:lnTo>
                  <a:pt x="5865" y="264862"/>
                </a:lnTo>
                <a:lnTo>
                  <a:pt x="1173" y="260127"/>
                </a:lnTo>
                <a:lnTo>
                  <a:pt x="0" y="257271"/>
                </a:lnTo>
                <a:lnTo>
                  <a:pt x="0" y="250574"/>
                </a:lnTo>
                <a:lnTo>
                  <a:pt x="1173" y="247718"/>
                </a:lnTo>
                <a:lnTo>
                  <a:pt x="5865" y="242983"/>
                </a:lnTo>
                <a:lnTo>
                  <a:pt x="8697" y="241800"/>
                </a:lnTo>
                <a:lnTo>
                  <a:pt x="447866" y="241800"/>
                </a:lnTo>
                <a:lnTo>
                  <a:pt x="450696" y="242983"/>
                </a:lnTo>
                <a:lnTo>
                  <a:pt x="455389" y="247718"/>
                </a:lnTo>
                <a:lnTo>
                  <a:pt x="456562" y="250574"/>
                </a:lnTo>
                <a:lnTo>
                  <a:pt x="456562" y="257271"/>
                </a:lnTo>
                <a:lnTo>
                  <a:pt x="455389" y="260127"/>
                </a:lnTo>
                <a:lnTo>
                  <a:pt x="450696" y="264862"/>
                </a:lnTo>
                <a:lnTo>
                  <a:pt x="447866" y="266045"/>
                </a:lnTo>
                <a:close/>
              </a:path>
              <a:path w="456565" h="266065" extrusionOk="0">
                <a:moveTo>
                  <a:pt x="447866" y="145133"/>
                </a:moveTo>
                <a:lnTo>
                  <a:pt x="8697" y="145133"/>
                </a:lnTo>
                <a:lnTo>
                  <a:pt x="5865" y="143949"/>
                </a:lnTo>
                <a:lnTo>
                  <a:pt x="1173" y="139215"/>
                </a:lnTo>
                <a:lnTo>
                  <a:pt x="0" y="136358"/>
                </a:lnTo>
                <a:lnTo>
                  <a:pt x="0" y="129663"/>
                </a:lnTo>
                <a:lnTo>
                  <a:pt x="1173" y="126805"/>
                </a:lnTo>
                <a:lnTo>
                  <a:pt x="5865" y="122071"/>
                </a:lnTo>
                <a:lnTo>
                  <a:pt x="8697" y="120887"/>
                </a:lnTo>
                <a:lnTo>
                  <a:pt x="447866" y="120887"/>
                </a:lnTo>
                <a:lnTo>
                  <a:pt x="450696" y="122071"/>
                </a:lnTo>
                <a:lnTo>
                  <a:pt x="455389" y="126805"/>
                </a:lnTo>
                <a:lnTo>
                  <a:pt x="456562" y="129663"/>
                </a:lnTo>
                <a:lnTo>
                  <a:pt x="456562" y="136358"/>
                </a:lnTo>
                <a:lnTo>
                  <a:pt x="455389" y="139215"/>
                </a:lnTo>
                <a:lnTo>
                  <a:pt x="450696" y="143949"/>
                </a:lnTo>
                <a:lnTo>
                  <a:pt x="447866" y="145133"/>
                </a:lnTo>
                <a:close/>
              </a:path>
              <a:path w="456565" h="266065" extrusionOk="0">
                <a:moveTo>
                  <a:pt x="447866" y="24245"/>
                </a:moveTo>
                <a:lnTo>
                  <a:pt x="8697" y="24245"/>
                </a:lnTo>
                <a:lnTo>
                  <a:pt x="5865" y="23061"/>
                </a:lnTo>
                <a:lnTo>
                  <a:pt x="1173" y="18327"/>
                </a:lnTo>
                <a:lnTo>
                  <a:pt x="0" y="15470"/>
                </a:lnTo>
                <a:lnTo>
                  <a:pt x="0" y="8775"/>
                </a:lnTo>
                <a:lnTo>
                  <a:pt x="1173" y="5917"/>
                </a:lnTo>
                <a:lnTo>
                  <a:pt x="5865" y="1183"/>
                </a:lnTo>
                <a:lnTo>
                  <a:pt x="8697" y="0"/>
                </a:lnTo>
                <a:lnTo>
                  <a:pt x="447866" y="0"/>
                </a:lnTo>
                <a:lnTo>
                  <a:pt x="450696" y="1183"/>
                </a:lnTo>
                <a:lnTo>
                  <a:pt x="455389" y="5917"/>
                </a:lnTo>
                <a:lnTo>
                  <a:pt x="456562" y="8775"/>
                </a:lnTo>
                <a:lnTo>
                  <a:pt x="456562" y="15470"/>
                </a:lnTo>
                <a:lnTo>
                  <a:pt x="455389" y="18327"/>
                </a:lnTo>
                <a:lnTo>
                  <a:pt x="450696" y="23061"/>
                </a:lnTo>
                <a:lnTo>
                  <a:pt x="447866" y="24245"/>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6" name="Google Shape;56;p8"/>
          <p:cNvGrpSpPr/>
          <p:nvPr/>
        </p:nvGrpSpPr>
        <p:grpSpPr>
          <a:xfrm>
            <a:off x="10497586" y="5"/>
            <a:ext cx="7790815" cy="10287000"/>
            <a:chOff x="10497586" y="5"/>
            <a:chExt cx="7790815" cy="10287000"/>
          </a:xfrm>
        </p:grpSpPr>
        <p:sp>
          <p:nvSpPr>
            <p:cNvPr id="57" name="Google Shape;57;p8"/>
            <p:cNvSpPr/>
            <p:nvPr/>
          </p:nvSpPr>
          <p:spPr>
            <a:xfrm>
              <a:off x="10497586" y="5"/>
              <a:ext cx="7790815" cy="10287000"/>
            </a:xfrm>
            <a:custGeom>
              <a:avLst/>
              <a:gdLst/>
              <a:ahLst/>
              <a:cxnLst/>
              <a:rect l="l" t="t" r="r" b="b"/>
              <a:pathLst>
                <a:path w="7790815" h="10287000" extrusionOk="0">
                  <a:moveTo>
                    <a:pt x="0" y="0"/>
                  </a:moveTo>
                  <a:lnTo>
                    <a:pt x="7790413" y="0"/>
                  </a:lnTo>
                  <a:lnTo>
                    <a:pt x="7790413" y="10286988"/>
                  </a:lnTo>
                  <a:lnTo>
                    <a:pt x="0" y="10286988"/>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8"/>
            <p:cNvSpPr/>
            <p:nvPr/>
          </p:nvSpPr>
          <p:spPr>
            <a:xfrm>
              <a:off x="11350874" y="2359581"/>
              <a:ext cx="5905499" cy="667700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 name="Google Shape;59;p8"/>
          <p:cNvSpPr txBox="1">
            <a:spLocks noGrp="1"/>
          </p:cNvSpPr>
          <p:nvPr>
            <p:ph type="title"/>
          </p:nvPr>
        </p:nvSpPr>
        <p:spPr>
          <a:xfrm>
            <a:off x="1096679" y="2477741"/>
            <a:ext cx="8542655" cy="558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500" dirty="0"/>
              <a:t>KAIZEN </a:t>
            </a:r>
            <a:endParaRPr sz="3500" dirty="0"/>
          </a:p>
        </p:txBody>
      </p:sp>
      <p:sp>
        <p:nvSpPr>
          <p:cNvPr id="60" name="Google Shape;60;p8"/>
          <p:cNvSpPr/>
          <p:nvPr/>
        </p:nvSpPr>
        <p:spPr>
          <a:xfrm>
            <a:off x="1966938" y="3799118"/>
            <a:ext cx="114300" cy="11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8"/>
          <p:cNvSpPr/>
          <p:nvPr/>
        </p:nvSpPr>
        <p:spPr>
          <a:xfrm>
            <a:off x="1966938" y="4237268"/>
            <a:ext cx="114300" cy="11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8"/>
          <p:cNvSpPr/>
          <p:nvPr/>
        </p:nvSpPr>
        <p:spPr>
          <a:xfrm>
            <a:off x="1966938" y="4675418"/>
            <a:ext cx="114300" cy="114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8"/>
          <p:cNvSpPr/>
          <p:nvPr/>
        </p:nvSpPr>
        <p:spPr>
          <a:xfrm>
            <a:off x="1966938" y="5113568"/>
            <a:ext cx="114300" cy="114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8"/>
          <p:cNvSpPr txBox="1"/>
          <p:nvPr/>
        </p:nvSpPr>
        <p:spPr>
          <a:xfrm>
            <a:off x="2205657" y="3063203"/>
            <a:ext cx="6575425" cy="2336537"/>
          </a:xfrm>
          <a:prstGeom prst="rect">
            <a:avLst/>
          </a:prstGeom>
          <a:noFill/>
          <a:ln>
            <a:noFill/>
          </a:ln>
        </p:spPr>
        <p:txBody>
          <a:bodyPr spcFirstLastPara="1" wrap="square" lIns="0" tIns="69850" rIns="0" bIns="0" anchor="t" anchorCtr="0">
            <a:spAutoFit/>
          </a:bodyPr>
          <a:lstStyle/>
          <a:p>
            <a:pPr marL="12700" marR="0" lvl="0" indent="0" algn="l" rtl="0">
              <a:lnSpc>
                <a:spcPct val="100000"/>
              </a:lnSpc>
              <a:spcBef>
                <a:spcPts val="0"/>
              </a:spcBef>
              <a:spcAft>
                <a:spcPts val="0"/>
              </a:spcAft>
              <a:buNone/>
            </a:pPr>
            <a:endParaRPr lang="en-US" sz="3600" dirty="0">
              <a:solidFill>
                <a:srgbClr val="0D0D0D"/>
              </a:solidFill>
              <a:highlight>
                <a:srgbClr val="FFFFFF"/>
              </a:highlight>
              <a:latin typeface="Söhne"/>
              <a:ea typeface="Arial"/>
              <a:cs typeface="Arial"/>
              <a:sym typeface="Arial"/>
            </a:endParaRPr>
          </a:p>
          <a:p>
            <a:pPr marL="12700" marR="0" lvl="0" indent="0" algn="l" rtl="0">
              <a:lnSpc>
                <a:spcPct val="100000"/>
              </a:lnSpc>
              <a:spcBef>
                <a:spcPts val="0"/>
              </a:spcBef>
              <a:spcAft>
                <a:spcPts val="0"/>
              </a:spcAft>
              <a:buNone/>
            </a:pPr>
            <a:r>
              <a:rPr lang="en-US" sz="2500" dirty="0">
                <a:solidFill>
                  <a:srgbClr val="171616"/>
                </a:solidFill>
                <a:latin typeface="Arial"/>
                <a:ea typeface="Arial"/>
                <a:cs typeface="Arial"/>
                <a:sym typeface="Arial"/>
              </a:rPr>
              <a:t>Incremental, Gradual Change</a:t>
            </a:r>
            <a:endParaRPr sz="2500" dirty="0">
              <a:solidFill>
                <a:schemeClr val="dk1"/>
              </a:solidFill>
              <a:latin typeface="Arial"/>
              <a:ea typeface="Arial"/>
              <a:cs typeface="Arial"/>
              <a:sym typeface="Arial"/>
            </a:endParaRPr>
          </a:p>
          <a:p>
            <a:pPr marL="12700" marR="5080" lvl="0" indent="0" algn="l" rtl="0">
              <a:lnSpc>
                <a:spcPct val="114999"/>
              </a:lnSpc>
              <a:spcBef>
                <a:spcPts val="0"/>
              </a:spcBef>
              <a:spcAft>
                <a:spcPts val="0"/>
              </a:spcAft>
              <a:buNone/>
            </a:pPr>
            <a:r>
              <a:rPr lang="en-US" sz="2500" dirty="0">
                <a:solidFill>
                  <a:srgbClr val="171616"/>
                </a:solidFill>
                <a:latin typeface="Arial"/>
                <a:ea typeface="Arial"/>
                <a:cs typeface="Arial"/>
                <a:sym typeface="Arial"/>
              </a:rPr>
              <a:t>Promotes Improvement Without Investment  Employee Engagement (Teamwork)  Foundation for Other Lean Techniques</a:t>
            </a:r>
            <a:endParaRPr sz="2500" dirty="0">
              <a:solidFill>
                <a:schemeClr val="dk1"/>
              </a:solidFill>
              <a:latin typeface="Arial"/>
              <a:ea typeface="Arial"/>
              <a:cs typeface="Arial"/>
              <a:sym typeface="Arial"/>
            </a:endParaRPr>
          </a:p>
        </p:txBody>
      </p:sp>
      <p:sp>
        <p:nvSpPr>
          <p:cNvPr id="65" name="Google Shape;65;p8"/>
          <p:cNvSpPr txBox="1"/>
          <p:nvPr/>
        </p:nvSpPr>
        <p:spPr>
          <a:xfrm>
            <a:off x="15377438" y="2158328"/>
            <a:ext cx="1894839" cy="904875"/>
          </a:xfrm>
          <a:prstGeom prst="rect">
            <a:avLst/>
          </a:prstGeom>
          <a:noFill/>
          <a:ln>
            <a:noFill/>
          </a:ln>
        </p:spPr>
        <p:txBody>
          <a:bodyPr spcFirstLastPara="1" wrap="square" lIns="0" tIns="37450" rIns="0" bIns="0" anchor="t" anchorCtr="0">
            <a:spAutoFit/>
          </a:bodyPr>
          <a:lstStyle/>
          <a:p>
            <a:pPr marL="12700" marR="5080" lvl="0" indent="720725" algn="l" rtl="0">
              <a:lnSpc>
                <a:spcPct val="113000"/>
              </a:lnSpc>
              <a:spcBef>
                <a:spcPts val="0"/>
              </a:spcBef>
              <a:spcAft>
                <a:spcPts val="0"/>
              </a:spcAft>
              <a:buNone/>
            </a:pPr>
            <a:r>
              <a:rPr lang="en-US" sz="2000" b="1" dirty="0">
                <a:solidFill>
                  <a:srgbClr val="FFFFFF"/>
                </a:solidFill>
                <a:latin typeface="Arimo"/>
                <a:ea typeface="Arimo"/>
                <a:cs typeface="Arimo"/>
                <a:sym typeface="Arimo"/>
              </a:rPr>
              <a:t>TOYOTA  PRODUCTION</a:t>
            </a:r>
            <a:endParaRPr sz="2000" dirty="0">
              <a:solidFill>
                <a:schemeClr val="dk1"/>
              </a:solidFill>
              <a:latin typeface="Arimo"/>
              <a:ea typeface="Arimo"/>
              <a:cs typeface="Arimo"/>
              <a:sym typeface="Arimo"/>
            </a:endParaRPr>
          </a:p>
          <a:p>
            <a:pPr marL="747395" marR="0" lvl="0" indent="0" algn="l" rtl="0">
              <a:lnSpc>
                <a:spcPct val="110500"/>
              </a:lnSpc>
              <a:spcBef>
                <a:spcPts val="0"/>
              </a:spcBef>
              <a:spcAft>
                <a:spcPts val="0"/>
              </a:spcAft>
              <a:buNone/>
            </a:pPr>
            <a:r>
              <a:rPr lang="en-US" sz="2000" b="1" dirty="0">
                <a:solidFill>
                  <a:srgbClr val="FFFFFF"/>
                </a:solidFill>
                <a:latin typeface="Arimo"/>
                <a:ea typeface="Arimo"/>
                <a:cs typeface="Arimo"/>
                <a:sym typeface="Arimo"/>
              </a:rPr>
              <a:t>SYSTEM</a:t>
            </a:r>
            <a:endParaRPr sz="2000" dirty="0">
              <a:solidFill>
                <a:schemeClr val="dk1"/>
              </a:solidFill>
              <a:latin typeface="Arimo"/>
              <a:ea typeface="Arimo"/>
              <a:cs typeface="Arimo"/>
              <a:sym typeface="Arimo"/>
            </a:endParaRPr>
          </a:p>
        </p:txBody>
      </p:sp>
      <p:sp>
        <p:nvSpPr>
          <p:cNvPr id="2" name="TextBox 1">
            <a:extLst>
              <a:ext uri="{FF2B5EF4-FFF2-40B4-BE49-F238E27FC236}">
                <a16:creationId xmlns:a16="http://schemas.microsoft.com/office/drawing/2014/main" id="{3B09CF4C-99D3-0E5D-6F14-012AC9A69E24}"/>
              </a:ext>
            </a:extLst>
          </p:cNvPr>
          <p:cNvSpPr txBox="1"/>
          <p:nvPr/>
        </p:nvSpPr>
        <p:spPr>
          <a:xfrm>
            <a:off x="413986" y="5826905"/>
            <a:ext cx="9656956" cy="3385542"/>
          </a:xfrm>
          <a:prstGeom prst="rect">
            <a:avLst/>
          </a:prstGeom>
          <a:noFill/>
        </p:spPr>
        <p:txBody>
          <a:bodyPr wrap="square" rtlCol="0">
            <a:spAutoFit/>
          </a:bodyPr>
          <a:lstStyle/>
          <a:p>
            <a:pPr marL="12700" algn="just"/>
            <a:br>
              <a:rPr lang="en-US" sz="2500" dirty="0">
                <a:solidFill>
                  <a:srgbClr val="171616"/>
                </a:solidFill>
              </a:rPr>
            </a:br>
            <a:r>
              <a:rPr lang="en-US" sz="2500" dirty="0">
                <a:solidFill>
                  <a:srgbClr val="171616"/>
                </a:solidFill>
              </a:rPr>
              <a:t>Kaizen is a Japanese term meaning "change for the better" or "continuous improvement." It is a concept referring to business activities that continuously improve all functions and involve all employees from the CEO to the assembly line workers. Kaizen represents a philosophy or practice that focuses on the continuous improvement of processes in manufacturing, engineering, business management, and other areas.</a:t>
            </a:r>
          </a:p>
          <a:p>
            <a:endParaRPr lang="en-PK"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p:nvPr/>
        </p:nvSpPr>
        <p:spPr>
          <a:xfrm>
            <a:off x="17031523" y="764931"/>
            <a:ext cx="456565" cy="266065"/>
          </a:xfrm>
          <a:custGeom>
            <a:avLst/>
            <a:gdLst/>
            <a:ahLst/>
            <a:cxnLst/>
            <a:rect l="l" t="t" r="r" b="b"/>
            <a:pathLst>
              <a:path w="456565" h="266065" extrusionOk="0">
                <a:moveTo>
                  <a:pt x="447866" y="266045"/>
                </a:moveTo>
                <a:lnTo>
                  <a:pt x="8697" y="266045"/>
                </a:lnTo>
                <a:lnTo>
                  <a:pt x="5865" y="264862"/>
                </a:lnTo>
                <a:lnTo>
                  <a:pt x="1173" y="260127"/>
                </a:lnTo>
                <a:lnTo>
                  <a:pt x="0" y="257271"/>
                </a:lnTo>
                <a:lnTo>
                  <a:pt x="0" y="250574"/>
                </a:lnTo>
                <a:lnTo>
                  <a:pt x="1173" y="247718"/>
                </a:lnTo>
                <a:lnTo>
                  <a:pt x="5865" y="242983"/>
                </a:lnTo>
                <a:lnTo>
                  <a:pt x="8697" y="241800"/>
                </a:lnTo>
                <a:lnTo>
                  <a:pt x="447866" y="241800"/>
                </a:lnTo>
                <a:lnTo>
                  <a:pt x="450696" y="242983"/>
                </a:lnTo>
                <a:lnTo>
                  <a:pt x="455389" y="247718"/>
                </a:lnTo>
                <a:lnTo>
                  <a:pt x="456562" y="250574"/>
                </a:lnTo>
                <a:lnTo>
                  <a:pt x="456562" y="257271"/>
                </a:lnTo>
                <a:lnTo>
                  <a:pt x="455389" y="260127"/>
                </a:lnTo>
                <a:lnTo>
                  <a:pt x="450696" y="264862"/>
                </a:lnTo>
                <a:lnTo>
                  <a:pt x="447866" y="266045"/>
                </a:lnTo>
                <a:close/>
              </a:path>
              <a:path w="456565" h="266065" extrusionOk="0">
                <a:moveTo>
                  <a:pt x="447866" y="145133"/>
                </a:moveTo>
                <a:lnTo>
                  <a:pt x="8697" y="145133"/>
                </a:lnTo>
                <a:lnTo>
                  <a:pt x="5865" y="143949"/>
                </a:lnTo>
                <a:lnTo>
                  <a:pt x="1173" y="139215"/>
                </a:lnTo>
                <a:lnTo>
                  <a:pt x="0" y="136358"/>
                </a:lnTo>
                <a:lnTo>
                  <a:pt x="0" y="129663"/>
                </a:lnTo>
                <a:lnTo>
                  <a:pt x="1173" y="126805"/>
                </a:lnTo>
                <a:lnTo>
                  <a:pt x="5865" y="122071"/>
                </a:lnTo>
                <a:lnTo>
                  <a:pt x="8697" y="120887"/>
                </a:lnTo>
                <a:lnTo>
                  <a:pt x="447866" y="120887"/>
                </a:lnTo>
                <a:lnTo>
                  <a:pt x="450696" y="122071"/>
                </a:lnTo>
                <a:lnTo>
                  <a:pt x="455389" y="126805"/>
                </a:lnTo>
                <a:lnTo>
                  <a:pt x="456562" y="129663"/>
                </a:lnTo>
                <a:lnTo>
                  <a:pt x="456562" y="136358"/>
                </a:lnTo>
                <a:lnTo>
                  <a:pt x="455389" y="139215"/>
                </a:lnTo>
                <a:lnTo>
                  <a:pt x="450696" y="143949"/>
                </a:lnTo>
                <a:lnTo>
                  <a:pt x="447866" y="145133"/>
                </a:lnTo>
                <a:close/>
              </a:path>
              <a:path w="456565" h="266065" extrusionOk="0">
                <a:moveTo>
                  <a:pt x="447866" y="24245"/>
                </a:moveTo>
                <a:lnTo>
                  <a:pt x="8697" y="24245"/>
                </a:lnTo>
                <a:lnTo>
                  <a:pt x="5865" y="23061"/>
                </a:lnTo>
                <a:lnTo>
                  <a:pt x="1173" y="18327"/>
                </a:lnTo>
                <a:lnTo>
                  <a:pt x="0" y="15470"/>
                </a:lnTo>
                <a:lnTo>
                  <a:pt x="0" y="8775"/>
                </a:lnTo>
                <a:lnTo>
                  <a:pt x="1173" y="5917"/>
                </a:lnTo>
                <a:lnTo>
                  <a:pt x="5865" y="1183"/>
                </a:lnTo>
                <a:lnTo>
                  <a:pt x="8697" y="0"/>
                </a:lnTo>
                <a:lnTo>
                  <a:pt x="447866" y="0"/>
                </a:lnTo>
                <a:lnTo>
                  <a:pt x="450696" y="1183"/>
                </a:lnTo>
                <a:lnTo>
                  <a:pt x="455389" y="5917"/>
                </a:lnTo>
                <a:lnTo>
                  <a:pt x="456562" y="8775"/>
                </a:lnTo>
                <a:lnTo>
                  <a:pt x="456562" y="15470"/>
                </a:lnTo>
                <a:lnTo>
                  <a:pt x="455389" y="18327"/>
                </a:lnTo>
                <a:lnTo>
                  <a:pt x="450696" y="23061"/>
                </a:lnTo>
                <a:lnTo>
                  <a:pt x="447866" y="24245"/>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6" name="Google Shape;56;p8"/>
          <p:cNvGrpSpPr/>
          <p:nvPr/>
        </p:nvGrpSpPr>
        <p:grpSpPr>
          <a:xfrm>
            <a:off x="10497586" y="5"/>
            <a:ext cx="7790815" cy="10287000"/>
            <a:chOff x="10497586" y="5"/>
            <a:chExt cx="7790815" cy="10287000"/>
          </a:xfrm>
        </p:grpSpPr>
        <p:sp>
          <p:nvSpPr>
            <p:cNvPr id="57" name="Google Shape;57;p8"/>
            <p:cNvSpPr/>
            <p:nvPr/>
          </p:nvSpPr>
          <p:spPr>
            <a:xfrm>
              <a:off x="10497586" y="5"/>
              <a:ext cx="7790815" cy="10287000"/>
            </a:xfrm>
            <a:custGeom>
              <a:avLst/>
              <a:gdLst/>
              <a:ahLst/>
              <a:cxnLst/>
              <a:rect l="l" t="t" r="r" b="b"/>
              <a:pathLst>
                <a:path w="7790815" h="10287000" extrusionOk="0">
                  <a:moveTo>
                    <a:pt x="0" y="0"/>
                  </a:moveTo>
                  <a:lnTo>
                    <a:pt x="7790413" y="0"/>
                  </a:lnTo>
                  <a:lnTo>
                    <a:pt x="7790413" y="10286988"/>
                  </a:lnTo>
                  <a:lnTo>
                    <a:pt x="0" y="10286988"/>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8"/>
            <p:cNvSpPr/>
            <p:nvPr/>
          </p:nvSpPr>
          <p:spPr>
            <a:xfrm>
              <a:off x="11350874" y="2359581"/>
              <a:ext cx="5905499" cy="667700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 name="Google Shape;59;p8"/>
          <p:cNvSpPr txBox="1">
            <a:spLocks noGrp="1"/>
          </p:cNvSpPr>
          <p:nvPr>
            <p:ph type="title"/>
          </p:nvPr>
        </p:nvSpPr>
        <p:spPr>
          <a:xfrm>
            <a:off x="950572" y="485531"/>
            <a:ext cx="8542655" cy="558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500" dirty="0" err="1"/>
              <a:t>Jidoka</a:t>
            </a:r>
            <a:endParaRPr sz="3500" dirty="0"/>
          </a:p>
        </p:txBody>
      </p:sp>
      <p:sp>
        <p:nvSpPr>
          <p:cNvPr id="65" name="Google Shape;65;p8"/>
          <p:cNvSpPr txBox="1"/>
          <p:nvPr/>
        </p:nvSpPr>
        <p:spPr>
          <a:xfrm>
            <a:off x="15377438" y="2158328"/>
            <a:ext cx="1894839" cy="904875"/>
          </a:xfrm>
          <a:prstGeom prst="rect">
            <a:avLst/>
          </a:prstGeom>
          <a:noFill/>
          <a:ln>
            <a:noFill/>
          </a:ln>
        </p:spPr>
        <p:txBody>
          <a:bodyPr spcFirstLastPara="1" wrap="square" lIns="0" tIns="37450" rIns="0" bIns="0" anchor="t" anchorCtr="0">
            <a:spAutoFit/>
          </a:bodyPr>
          <a:lstStyle/>
          <a:p>
            <a:pPr marL="12700" marR="5080" lvl="0" indent="720725" algn="l" rtl="0">
              <a:lnSpc>
                <a:spcPct val="113000"/>
              </a:lnSpc>
              <a:spcBef>
                <a:spcPts val="0"/>
              </a:spcBef>
              <a:spcAft>
                <a:spcPts val="0"/>
              </a:spcAft>
              <a:buNone/>
            </a:pPr>
            <a:r>
              <a:rPr lang="en-US" sz="2000" b="1" dirty="0">
                <a:solidFill>
                  <a:srgbClr val="FFFFFF"/>
                </a:solidFill>
                <a:latin typeface="Arimo"/>
                <a:ea typeface="Arimo"/>
                <a:cs typeface="Arimo"/>
                <a:sym typeface="Arimo"/>
              </a:rPr>
              <a:t>TOYOTA  PRODUCTION</a:t>
            </a:r>
            <a:endParaRPr sz="2000" dirty="0">
              <a:solidFill>
                <a:schemeClr val="dk1"/>
              </a:solidFill>
              <a:latin typeface="Arimo"/>
              <a:ea typeface="Arimo"/>
              <a:cs typeface="Arimo"/>
              <a:sym typeface="Arimo"/>
            </a:endParaRPr>
          </a:p>
          <a:p>
            <a:pPr marL="747395" marR="0" lvl="0" indent="0" algn="l" rtl="0">
              <a:lnSpc>
                <a:spcPct val="110500"/>
              </a:lnSpc>
              <a:spcBef>
                <a:spcPts val="0"/>
              </a:spcBef>
              <a:spcAft>
                <a:spcPts val="0"/>
              </a:spcAft>
              <a:buNone/>
            </a:pPr>
            <a:r>
              <a:rPr lang="en-US" sz="2000" b="1" dirty="0">
                <a:solidFill>
                  <a:srgbClr val="FFFFFF"/>
                </a:solidFill>
                <a:latin typeface="Arimo"/>
                <a:ea typeface="Arimo"/>
                <a:cs typeface="Arimo"/>
                <a:sym typeface="Arimo"/>
              </a:rPr>
              <a:t>SYSTEM</a:t>
            </a:r>
            <a:endParaRPr sz="2000" dirty="0">
              <a:solidFill>
                <a:schemeClr val="dk1"/>
              </a:solidFill>
              <a:latin typeface="Arimo"/>
              <a:ea typeface="Arimo"/>
              <a:cs typeface="Arimo"/>
              <a:sym typeface="Arimo"/>
            </a:endParaRPr>
          </a:p>
        </p:txBody>
      </p:sp>
      <p:sp>
        <p:nvSpPr>
          <p:cNvPr id="2" name="TextBox 1">
            <a:extLst>
              <a:ext uri="{FF2B5EF4-FFF2-40B4-BE49-F238E27FC236}">
                <a16:creationId xmlns:a16="http://schemas.microsoft.com/office/drawing/2014/main" id="{3B09CF4C-99D3-0E5D-6F14-012AC9A69E24}"/>
              </a:ext>
            </a:extLst>
          </p:cNvPr>
          <p:cNvSpPr txBox="1"/>
          <p:nvPr/>
        </p:nvSpPr>
        <p:spPr>
          <a:xfrm>
            <a:off x="413986" y="1429946"/>
            <a:ext cx="9656956" cy="7879080"/>
          </a:xfrm>
          <a:prstGeom prst="rect">
            <a:avLst/>
          </a:prstGeom>
          <a:noFill/>
        </p:spPr>
        <p:txBody>
          <a:bodyPr wrap="square" rtlCol="0">
            <a:spAutoFit/>
          </a:bodyPr>
          <a:lstStyle/>
          <a:p>
            <a:r>
              <a:rPr lang="en-US" sz="2800" b="0" i="0" dirty="0">
                <a:solidFill>
                  <a:srgbClr val="0D0D0D"/>
                </a:solidFill>
                <a:effectLst/>
                <a:highlight>
                  <a:srgbClr val="FFFFFF"/>
                </a:highlight>
                <a:latin typeface="Söhne"/>
              </a:rPr>
              <a:t>In the Toyota Production System (TPS), "</a:t>
            </a:r>
            <a:r>
              <a:rPr lang="en-US" sz="2800" b="0" i="0" dirty="0" err="1">
                <a:solidFill>
                  <a:srgbClr val="0D0D0D"/>
                </a:solidFill>
                <a:effectLst/>
                <a:highlight>
                  <a:srgbClr val="FFFFFF"/>
                </a:highlight>
                <a:latin typeface="Söhne"/>
              </a:rPr>
              <a:t>jidoka</a:t>
            </a:r>
            <a:r>
              <a:rPr lang="en-US" sz="2800" b="0" i="0" dirty="0">
                <a:solidFill>
                  <a:srgbClr val="0D0D0D"/>
                </a:solidFill>
                <a:effectLst/>
                <a:highlight>
                  <a:srgbClr val="FFFFFF"/>
                </a:highlight>
                <a:latin typeface="Söhne"/>
              </a:rPr>
              <a:t>" is a fundamental principle that translates to "automation with a human touch" or "autonomation." It's one of the two main pillars of TPS.</a:t>
            </a:r>
          </a:p>
          <a:p>
            <a:endParaRPr lang="en-US" sz="2400" dirty="0">
              <a:solidFill>
                <a:srgbClr val="0D0D0D"/>
              </a:solidFill>
              <a:highlight>
                <a:srgbClr val="FFFFFF"/>
              </a:highlight>
              <a:latin typeface="Söhne"/>
            </a:endParaRPr>
          </a:p>
          <a:p>
            <a:pPr>
              <a:buFont typeface="Arial"/>
              <a:buAutoNum type="arabicPeriod"/>
            </a:pPr>
            <a:r>
              <a:rPr lang="en-US" sz="2400" b="1" dirty="0">
                <a:solidFill>
                  <a:srgbClr val="0D0D0D"/>
                </a:solidFill>
                <a:highlight>
                  <a:srgbClr val="FFFFFF"/>
                </a:highlight>
                <a:latin typeface="Söhne"/>
              </a:rPr>
              <a:t>Detection of Abnormalities:  </a:t>
            </a:r>
            <a:r>
              <a:rPr lang="en-US" sz="2400" dirty="0" err="1">
                <a:solidFill>
                  <a:srgbClr val="0D0D0D"/>
                </a:solidFill>
                <a:highlight>
                  <a:srgbClr val="FFFFFF"/>
                </a:highlight>
                <a:latin typeface="Söhne"/>
              </a:rPr>
              <a:t>Jidoka</a:t>
            </a:r>
            <a:r>
              <a:rPr lang="en-US" sz="2400" dirty="0">
                <a:solidFill>
                  <a:srgbClr val="0D0D0D"/>
                </a:solidFill>
                <a:highlight>
                  <a:srgbClr val="FFFFFF"/>
                </a:highlight>
                <a:latin typeface="Söhne"/>
              </a:rPr>
              <a:t> emphasizes the importance of building quality into the production process by promptly detecting abnormalities or defects as they occur.</a:t>
            </a:r>
          </a:p>
          <a:p>
            <a:pPr>
              <a:buFont typeface="Arial"/>
              <a:buAutoNum type="arabicPeriod"/>
            </a:pPr>
            <a:endParaRPr lang="en-US" sz="2400" dirty="0">
              <a:solidFill>
                <a:srgbClr val="0D0D0D"/>
              </a:solidFill>
              <a:highlight>
                <a:srgbClr val="FFFFFF"/>
              </a:highlight>
              <a:latin typeface="Söhne"/>
            </a:endParaRPr>
          </a:p>
          <a:p>
            <a:pPr>
              <a:buFont typeface="Arial"/>
              <a:buAutoNum type="arabicPeriod"/>
            </a:pPr>
            <a:r>
              <a:rPr lang="en-US" sz="2400" b="1" dirty="0">
                <a:solidFill>
                  <a:srgbClr val="0D0D0D"/>
                </a:solidFill>
                <a:highlight>
                  <a:srgbClr val="FFFFFF"/>
                </a:highlight>
                <a:latin typeface="Söhne"/>
              </a:rPr>
              <a:t>Stop Production: </a:t>
            </a:r>
            <a:r>
              <a:rPr lang="en-US" sz="2400" dirty="0">
                <a:solidFill>
                  <a:srgbClr val="0D0D0D"/>
                </a:solidFill>
                <a:highlight>
                  <a:srgbClr val="FFFFFF"/>
                </a:highlight>
                <a:latin typeface="Söhne"/>
              </a:rPr>
              <a:t>When an abnormality is detected, production is stopped immediately to prevent the production of defective products or the continuation of a process that may lead to defects.</a:t>
            </a:r>
          </a:p>
          <a:p>
            <a:pPr>
              <a:buFont typeface="Arial"/>
              <a:buAutoNum type="arabicPeriod"/>
            </a:pPr>
            <a:endParaRPr lang="en-US" sz="2400" dirty="0">
              <a:solidFill>
                <a:srgbClr val="0D0D0D"/>
              </a:solidFill>
              <a:highlight>
                <a:srgbClr val="FFFFFF"/>
              </a:highlight>
              <a:latin typeface="Söhne"/>
            </a:endParaRPr>
          </a:p>
          <a:p>
            <a:pPr>
              <a:buFont typeface="Arial"/>
              <a:buAutoNum type="arabicPeriod"/>
            </a:pPr>
            <a:r>
              <a:rPr lang="en-US" sz="2400" b="1" dirty="0">
                <a:solidFill>
                  <a:srgbClr val="0D0D0D"/>
                </a:solidFill>
                <a:highlight>
                  <a:srgbClr val="FFFFFF"/>
                </a:highlight>
                <a:latin typeface="Söhne"/>
              </a:rPr>
              <a:t>Root Cause Analysis: </a:t>
            </a:r>
            <a:r>
              <a:rPr lang="en-US" sz="2400" dirty="0">
                <a:solidFill>
                  <a:srgbClr val="0D0D0D"/>
                </a:solidFill>
                <a:highlight>
                  <a:srgbClr val="FFFFFF"/>
                </a:highlight>
                <a:latin typeface="Söhne"/>
              </a:rPr>
              <a:t>Once production is stopped, workers are empowered to identify and address the root cause of the abnormality to prevent its recurrence.</a:t>
            </a:r>
          </a:p>
          <a:p>
            <a:pPr>
              <a:buFont typeface="Arial"/>
              <a:buAutoNum type="arabicPeriod"/>
            </a:pPr>
            <a:endParaRPr lang="en-US" sz="2400" dirty="0">
              <a:solidFill>
                <a:srgbClr val="0D0D0D"/>
              </a:solidFill>
              <a:highlight>
                <a:srgbClr val="FFFFFF"/>
              </a:highlight>
              <a:latin typeface="Söhne"/>
            </a:endParaRPr>
          </a:p>
          <a:p>
            <a:pPr>
              <a:buFont typeface="Arial"/>
              <a:buAutoNum type="arabicPeriod"/>
            </a:pPr>
            <a:r>
              <a:rPr lang="en-US" sz="2400" b="1" dirty="0">
                <a:solidFill>
                  <a:srgbClr val="0D0D0D"/>
                </a:solidFill>
                <a:highlight>
                  <a:srgbClr val="FFFFFF"/>
                </a:highlight>
                <a:latin typeface="Söhne"/>
              </a:rPr>
              <a:t>Automation: </a:t>
            </a:r>
            <a:r>
              <a:rPr lang="en-US" sz="2400" dirty="0" err="1">
                <a:solidFill>
                  <a:srgbClr val="0D0D0D"/>
                </a:solidFill>
                <a:highlight>
                  <a:srgbClr val="FFFFFF"/>
                </a:highlight>
                <a:latin typeface="Söhne"/>
              </a:rPr>
              <a:t>Jidoka</a:t>
            </a:r>
            <a:r>
              <a:rPr lang="en-US" sz="2400" dirty="0">
                <a:solidFill>
                  <a:srgbClr val="0D0D0D"/>
                </a:solidFill>
                <a:highlight>
                  <a:srgbClr val="FFFFFF"/>
                </a:highlight>
                <a:latin typeface="Söhne"/>
              </a:rPr>
              <a:t> also involves the use of automation and technology to facilitate the detection of abnormalities. This could include sensors, monitoring systems, and other devices that automatically stop the production process when a problem is detected.</a:t>
            </a:r>
          </a:p>
          <a:p>
            <a:endParaRPr lang="en-PK" dirty="0"/>
          </a:p>
        </p:txBody>
      </p:sp>
    </p:spTree>
    <p:extLst>
      <p:ext uri="{BB962C8B-B14F-4D97-AF65-F5344CB8AC3E}">
        <p14:creationId xmlns:p14="http://schemas.microsoft.com/office/powerpoint/2010/main" val="146120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p:nvPr/>
        </p:nvSpPr>
        <p:spPr>
          <a:xfrm>
            <a:off x="17031523" y="764931"/>
            <a:ext cx="456565" cy="266065"/>
          </a:xfrm>
          <a:custGeom>
            <a:avLst/>
            <a:gdLst/>
            <a:ahLst/>
            <a:cxnLst/>
            <a:rect l="l" t="t" r="r" b="b"/>
            <a:pathLst>
              <a:path w="456565" h="266065" extrusionOk="0">
                <a:moveTo>
                  <a:pt x="447866" y="266045"/>
                </a:moveTo>
                <a:lnTo>
                  <a:pt x="8697" y="266045"/>
                </a:lnTo>
                <a:lnTo>
                  <a:pt x="5865" y="264862"/>
                </a:lnTo>
                <a:lnTo>
                  <a:pt x="1173" y="260127"/>
                </a:lnTo>
                <a:lnTo>
                  <a:pt x="0" y="257271"/>
                </a:lnTo>
                <a:lnTo>
                  <a:pt x="0" y="250574"/>
                </a:lnTo>
                <a:lnTo>
                  <a:pt x="1173" y="247718"/>
                </a:lnTo>
                <a:lnTo>
                  <a:pt x="5865" y="242983"/>
                </a:lnTo>
                <a:lnTo>
                  <a:pt x="8697" y="241800"/>
                </a:lnTo>
                <a:lnTo>
                  <a:pt x="447866" y="241800"/>
                </a:lnTo>
                <a:lnTo>
                  <a:pt x="450696" y="242983"/>
                </a:lnTo>
                <a:lnTo>
                  <a:pt x="455389" y="247718"/>
                </a:lnTo>
                <a:lnTo>
                  <a:pt x="456562" y="250574"/>
                </a:lnTo>
                <a:lnTo>
                  <a:pt x="456562" y="257271"/>
                </a:lnTo>
                <a:lnTo>
                  <a:pt x="455389" y="260127"/>
                </a:lnTo>
                <a:lnTo>
                  <a:pt x="450696" y="264862"/>
                </a:lnTo>
                <a:lnTo>
                  <a:pt x="447866" y="266045"/>
                </a:lnTo>
                <a:close/>
              </a:path>
              <a:path w="456565" h="266065" extrusionOk="0">
                <a:moveTo>
                  <a:pt x="447866" y="145133"/>
                </a:moveTo>
                <a:lnTo>
                  <a:pt x="8697" y="145133"/>
                </a:lnTo>
                <a:lnTo>
                  <a:pt x="5865" y="143949"/>
                </a:lnTo>
                <a:lnTo>
                  <a:pt x="1173" y="139215"/>
                </a:lnTo>
                <a:lnTo>
                  <a:pt x="0" y="136358"/>
                </a:lnTo>
                <a:lnTo>
                  <a:pt x="0" y="129663"/>
                </a:lnTo>
                <a:lnTo>
                  <a:pt x="1173" y="126805"/>
                </a:lnTo>
                <a:lnTo>
                  <a:pt x="5865" y="122071"/>
                </a:lnTo>
                <a:lnTo>
                  <a:pt x="8697" y="120887"/>
                </a:lnTo>
                <a:lnTo>
                  <a:pt x="447866" y="120887"/>
                </a:lnTo>
                <a:lnTo>
                  <a:pt x="450696" y="122071"/>
                </a:lnTo>
                <a:lnTo>
                  <a:pt x="455389" y="126805"/>
                </a:lnTo>
                <a:lnTo>
                  <a:pt x="456562" y="129663"/>
                </a:lnTo>
                <a:lnTo>
                  <a:pt x="456562" y="136358"/>
                </a:lnTo>
                <a:lnTo>
                  <a:pt x="455389" y="139215"/>
                </a:lnTo>
                <a:lnTo>
                  <a:pt x="450696" y="143949"/>
                </a:lnTo>
                <a:lnTo>
                  <a:pt x="447866" y="145133"/>
                </a:lnTo>
                <a:close/>
              </a:path>
              <a:path w="456565" h="266065" extrusionOk="0">
                <a:moveTo>
                  <a:pt x="447866" y="24245"/>
                </a:moveTo>
                <a:lnTo>
                  <a:pt x="8697" y="24245"/>
                </a:lnTo>
                <a:lnTo>
                  <a:pt x="5865" y="23061"/>
                </a:lnTo>
                <a:lnTo>
                  <a:pt x="1173" y="18327"/>
                </a:lnTo>
                <a:lnTo>
                  <a:pt x="0" y="15470"/>
                </a:lnTo>
                <a:lnTo>
                  <a:pt x="0" y="8775"/>
                </a:lnTo>
                <a:lnTo>
                  <a:pt x="1173" y="5917"/>
                </a:lnTo>
                <a:lnTo>
                  <a:pt x="5865" y="1183"/>
                </a:lnTo>
                <a:lnTo>
                  <a:pt x="8697" y="0"/>
                </a:lnTo>
                <a:lnTo>
                  <a:pt x="447866" y="0"/>
                </a:lnTo>
                <a:lnTo>
                  <a:pt x="450696" y="1183"/>
                </a:lnTo>
                <a:lnTo>
                  <a:pt x="455389" y="5917"/>
                </a:lnTo>
                <a:lnTo>
                  <a:pt x="456562" y="8775"/>
                </a:lnTo>
                <a:lnTo>
                  <a:pt x="456562" y="15470"/>
                </a:lnTo>
                <a:lnTo>
                  <a:pt x="455389" y="18327"/>
                </a:lnTo>
                <a:lnTo>
                  <a:pt x="450696" y="23061"/>
                </a:lnTo>
                <a:lnTo>
                  <a:pt x="447866" y="24245"/>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6" name="Google Shape;56;p8"/>
          <p:cNvGrpSpPr/>
          <p:nvPr/>
        </p:nvGrpSpPr>
        <p:grpSpPr>
          <a:xfrm>
            <a:off x="10497586" y="5"/>
            <a:ext cx="7790815" cy="10287000"/>
            <a:chOff x="10497586" y="5"/>
            <a:chExt cx="7790815" cy="10287000"/>
          </a:xfrm>
        </p:grpSpPr>
        <p:sp>
          <p:nvSpPr>
            <p:cNvPr id="57" name="Google Shape;57;p8"/>
            <p:cNvSpPr/>
            <p:nvPr/>
          </p:nvSpPr>
          <p:spPr>
            <a:xfrm>
              <a:off x="10497586" y="5"/>
              <a:ext cx="7790815" cy="10287000"/>
            </a:xfrm>
            <a:custGeom>
              <a:avLst/>
              <a:gdLst/>
              <a:ahLst/>
              <a:cxnLst/>
              <a:rect l="l" t="t" r="r" b="b"/>
              <a:pathLst>
                <a:path w="7790815" h="10287000" extrusionOk="0">
                  <a:moveTo>
                    <a:pt x="0" y="0"/>
                  </a:moveTo>
                  <a:lnTo>
                    <a:pt x="7790413" y="0"/>
                  </a:lnTo>
                  <a:lnTo>
                    <a:pt x="7790413" y="10286988"/>
                  </a:lnTo>
                  <a:lnTo>
                    <a:pt x="0" y="10286988"/>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8"/>
            <p:cNvSpPr/>
            <p:nvPr/>
          </p:nvSpPr>
          <p:spPr>
            <a:xfrm>
              <a:off x="11350874" y="2359581"/>
              <a:ext cx="5905499" cy="667700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9" name="Google Shape;59;p8"/>
          <p:cNvSpPr txBox="1">
            <a:spLocks noGrp="1"/>
          </p:cNvSpPr>
          <p:nvPr>
            <p:ph type="title"/>
          </p:nvPr>
        </p:nvSpPr>
        <p:spPr>
          <a:xfrm>
            <a:off x="950572" y="485531"/>
            <a:ext cx="8542655" cy="558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500" dirty="0" err="1"/>
              <a:t>Heijunka</a:t>
            </a:r>
            <a:endParaRPr sz="3500" dirty="0"/>
          </a:p>
        </p:txBody>
      </p:sp>
      <p:sp>
        <p:nvSpPr>
          <p:cNvPr id="65" name="Google Shape;65;p8"/>
          <p:cNvSpPr txBox="1"/>
          <p:nvPr/>
        </p:nvSpPr>
        <p:spPr>
          <a:xfrm>
            <a:off x="15377438" y="2158328"/>
            <a:ext cx="1894839" cy="904875"/>
          </a:xfrm>
          <a:prstGeom prst="rect">
            <a:avLst/>
          </a:prstGeom>
          <a:noFill/>
          <a:ln>
            <a:noFill/>
          </a:ln>
        </p:spPr>
        <p:txBody>
          <a:bodyPr spcFirstLastPara="1" wrap="square" lIns="0" tIns="37450" rIns="0" bIns="0" anchor="t" anchorCtr="0">
            <a:spAutoFit/>
          </a:bodyPr>
          <a:lstStyle/>
          <a:p>
            <a:pPr marL="12700" marR="5080" lvl="0" indent="720725" algn="l" rtl="0">
              <a:lnSpc>
                <a:spcPct val="113000"/>
              </a:lnSpc>
              <a:spcBef>
                <a:spcPts val="0"/>
              </a:spcBef>
              <a:spcAft>
                <a:spcPts val="0"/>
              </a:spcAft>
              <a:buNone/>
            </a:pPr>
            <a:r>
              <a:rPr lang="en-US" sz="2000" b="1" dirty="0">
                <a:solidFill>
                  <a:srgbClr val="FFFFFF"/>
                </a:solidFill>
                <a:latin typeface="Arimo"/>
                <a:ea typeface="Arimo"/>
                <a:cs typeface="Arimo"/>
                <a:sym typeface="Arimo"/>
              </a:rPr>
              <a:t>TOYOTA  PRODUCTION</a:t>
            </a:r>
            <a:endParaRPr sz="2000" dirty="0">
              <a:solidFill>
                <a:schemeClr val="dk1"/>
              </a:solidFill>
              <a:latin typeface="Arimo"/>
              <a:ea typeface="Arimo"/>
              <a:cs typeface="Arimo"/>
              <a:sym typeface="Arimo"/>
            </a:endParaRPr>
          </a:p>
          <a:p>
            <a:pPr marL="747395" marR="0" lvl="0" indent="0" algn="l" rtl="0">
              <a:lnSpc>
                <a:spcPct val="110500"/>
              </a:lnSpc>
              <a:spcBef>
                <a:spcPts val="0"/>
              </a:spcBef>
              <a:spcAft>
                <a:spcPts val="0"/>
              </a:spcAft>
              <a:buNone/>
            </a:pPr>
            <a:r>
              <a:rPr lang="en-US" sz="2000" b="1" dirty="0">
                <a:solidFill>
                  <a:srgbClr val="FFFFFF"/>
                </a:solidFill>
                <a:latin typeface="Arimo"/>
                <a:ea typeface="Arimo"/>
                <a:cs typeface="Arimo"/>
                <a:sym typeface="Arimo"/>
              </a:rPr>
              <a:t>SYSTEM</a:t>
            </a:r>
            <a:endParaRPr sz="2000" dirty="0">
              <a:solidFill>
                <a:schemeClr val="dk1"/>
              </a:solidFill>
              <a:latin typeface="Arimo"/>
              <a:ea typeface="Arimo"/>
              <a:cs typeface="Arimo"/>
              <a:sym typeface="Arimo"/>
            </a:endParaRPr>
          </a:p>
        </p:txBody>
      </p:sp>
      <p:sp>
        <p:nvSpPr>
          <p:cNvPr id="2" name="TextBox 1">
            <a:extLst>
              <a:ext uri="{FF2B5EF4-FFF2-40B4-BE49-F238E27FC236}">
                <a16:creationId xmlns:a16="http://schemas.microsoft.com/office/drawing/2014/main" id="{3B09CF4C-99D3-0E5D-6F14-012AC9A69E24}"/>
              </a:ext>
            </a:extLst>
          </p:cNvPr>
          <p:cNvSpPr txBox="1"/>
          <p:nvPr/>
        </p:nvSpPr>
        <p:spPr>
          <a:xfrm>
            <a:off x="413986" y="1429946"/>
            <a:ext cx="9656956" cy="8956298"/>
          </a:xfrm>
          <a:prstGeom prst="rect">
            <a:avLst/>
          </a:prstGeom>
          <a:noFill/>
        </p:spPr>
        <p:txBody>
          <a:bodyPr wrap="square" rtlCol="0">
            <a:spAutoFit/>
          </a:bodyPr>
          <a:lstStyle/>
          <a:p>
            <a:r>
              <a:rPr lang="en-US" sz="2800" dirty="0">
                <a:solidFill>
                  <a:srgbClr val="0D0D0D"/>
                </a:solidFill>
                <a:highlight>
                  <a:srgbClr val="FFFFFF"/>
                </a:highlight>
                <a:latin typeface="Söhne"/>
              </a:rPr>
              <a:t>"</a:t>
            </a:r>
            <a:r>
              <a:rPr lang="en-US" sz="2800" dirty="0" err="1">
                <a:solidFill>
                  <a:srgbClr val="0D0D0D"/>
                </a:solidFill>
                <a:highlight>
                  <a:srgbClr val="FFFFFF"/>
                </a:highlight>
                <a:latin typeface="Söhne"/>
              </a:rPr>
              <a:t>Heijunka</a:t>
            </a:r>
            <a:r>
              <a:rPr lang="en-US" sz="2800" dirty="0">
                <a:solidFill>
                  <a:srgbClr val="0D0D0D"/>
                </a:solidFill>
                <a:highlight>
                  <a:srgbClr val="FFFFFF"/>
                </a:highlight>
                <a:latin typeface="Söhne"/>
              </a:rPr>
              <a:t>" is a Japanese term used in the Toyota Production System (TPS) that refers to production leveling or production smoothing. It's a method used to achieve a more consistent and balanced production schedule by producing a mix of different products in a steady pattern over time.</a:t>
            </a:r>
          </a:p>
          <a:p>
            <a:pPr marL="457200" indent="-457200">
              <a:buFont typeface="+mj-lt"/>
              <a:buAutoNum type="arabicPeriod"/>
            </a:pPr>
            <a:endParaRPr lang="en-US" sz="2400" dirty="0">
              <a:solidFill>
                <a:srgbClr val="0D0D0D"/>
              </a:solidFill>
              <a:highlight>
                <a:srgbClr val="FFFFFF"/>
              </a:highlight>
              <a:latin typeface="Söhne"/>
            </a:endParaRPr>
          </a:p>
          <a:p>
            <a:pPr marL="457200" indent="-457200">
              <a:buFont typeface="+mj-lt"/>
              <a:buAutoNum type="arabicPeriod"/>
            </a:pPr>
            <a:r>
              <a:rPr lang="en-US" sz="2400" b="1" dirty="0">
                <a:solidFill>
                  <a:srgbClr val="0D0D0D"/>
                </a:solidFill>
                <a:highlight>
                  <a:srgbClr val="FFFFFF"/>
                </a:highlight>
                <a:latin typeface="Söhne"/>
              </a:rPr>
              <a:t>Balancing Production: </a:t>
            </a:r>
            <a:r>
              <a:rPr lang="en-US" sz="2400" dirty="0" err="1">
                <a:solidFill>
                  <a:srgbClr val="0D0D0D"/>
                </a:solidFill>
                <a:highlight>
                  <a:srgbClr val="FFFFFF"/>
                </a:highlight>
                <a:latin typeface="Söhne"/>
              </a:rPr>
              <a:t>Heijunka</a:t>
            </a:r>
            <a:r>
              <a:rPr lang="en-US" sz="2400" dirty="0">
                <a:solidFill>
                  <a:srgbClr val="0D0D0D"/>
                </a:solidFill>
                <a:highlight>
                  <a:srgbClr val="FFFFFF"/>
                </a:highlight>
                <a:latin typeface="Söhne"/>
              </a:rPr>
              <a:t> aims to balance production by smoothing out fluctuations in demand and production volume. Instead of producing large batches of one product at a time, </a:t>
            </a:r>
            <a:r>
              <a:rPr lang="en-US" sz="2400" dirty="0" err="1">
                <a:solidFill>
                  <a:srgbClr val="0D0D0D"/>
                </a:solidFill>
                <a:highlight>
                  <a:srgbClr val="FFFFFF"/>
                </a:highlight>
                <a:latin typeface="Söhne"/>
              </a:rPr>
              <a:t>heijunka</a:t>
            </a:r>
            <a:r>
              <a:rPr lang="en-US" sz="2400" dirty="0">
                <a:solidFill>
                  <a:srgbClr val="0D0D0D"/>
                </a:solidFill>
                <a:highlight>
                  <a:srgbClr val="FFFFFF"/>
                </a:highlight>
                <a:latin typeface="Söhne"/>
              </a:rPr>
              <a:t> involves producing smaller quantities of multiple products in a more even pattern.</a:t>
            </a:r>
          </a:p>
          <a:p>
            <a:pPr marL="457200" indent="-457200">
              <a:buFont typeface="+mj-lt"/>
              <a:buAutoNum type="arabicPeriod"/>
            </a:pPr>
            <a:r>
              <a:rPr lang="en-US" sz="2400" b="1" dirty="0">
                <a:solidFill>
                  <a:srgbClr val="0D0D0D"/>
                </a:solidFill>
                <a:highlight>
                  <a:srgbClr val="FFFFFF"/>
                </a:highlight>
                <a:latin typeface="Söhne"/>
              </a:rPr>
              <a:t>Takt Time:</a:t>
            </a:r>
            <a:r>
              <a:rPr lang="en-US" sz="2400" dirty="0">
                <a:solidFill>
                  <a:srgbClr val="0D0D0D"/>
                </a:solidFill>
                <a:highlight>
                  <a:srgbClr val="FFFFFF"/>
                </a:highlight>
                <a:latin typeface="Söhne"/>
              </a:rPr>
              <a:t> Takt time refers to the rate at which products need to be produced to meet customer demand. </a:t>
            </a:r>
            <a:r>
              <a:rPr lang="en-US" sz="2400" dirty="0" err="1">
                <a:solidFill>
                  <a:srgbClr val="0D0D0D"/>
                </a:solidFill>
                <a:highlight>
                  <a:srgbClr val="FFFFFF"/>
                </a:highlight>
                <a:latin typeface="Söhne"/>
              </a:rPr>
              <a:t>Heijunka</a:t>
            </a:r>
            <a:r>
              <a:rPr lang="en-US" sz="2400" dirty="0">
                <a:solidFill>
                  <a:srgbClr val="0D0D0D"/>
                </a:solidFill>
                <a:highlight>
                  <a:srgbClr val="FFFFFF"/>
                </a:highlight>
                <a:latin typeface="Söhne"/>
              </a:rPr>
              <a:t> uses takt time as a basis for leveling production, ensuring that production is aligned with customer demand over time.</a:t>
            </a:r>
          </a:p>
          <a:p>
            <a:pPr marL="457200" indent="-457200">
              <a:buFont typeface="+mj-lt"/>
              <a:buAutoNum type="arabicPeriod"/>
            </a:pPr>
            <a:r>
              <a:rPr lang="en-US" sz="2400" b="1" dirty="0">
                <a:solidFill>
                  <a:srgbClr val="0D0D0D"/>
                </a:solidFill>
                <a:highlight>
                  <a:srgbClr val="FFFFFF"/>
                </a:highlight>
                <a:latin typeface="Söhne"/>
              </a:rPr>
              <a:t>Mixed Model Production:</a:t>
            </a:r>
            <a:r>
              <a:rPr lang="en-US" sz="2400" dirty="0">
                <a:solidFill>
                  <a:srgbClr val="0D0D0D"/>
                </a:solidFill>
                <a:highlight>
                  <a:srgbClr val="FFFFFF"/>
                </a:highlight>
                <a:latin typeface="Söhne"/>
              </a:rPr>
              <a:t> </a:t>
            </a:r>
            <a:r>
              <a:rPr lang="en-US" sz="2400" dirty="0" err="1">
                <a:solidFill>
                  <a:srgbClr val="0D0D0D"/>
                </a:solidFill>
                <a:highlight>
                  <a:srgbClr val="FFFFFF"/>
                </a:highlight>
                <a:latin typeface="Söhne"/>
              </a:rPr>
              <a:t>Heijunka</a:t>
            </a:r>
            <a:r>
              <a:rPr lang="en-US" sz="2400" dirty="0">
                <a:solidFill>
                  <a:srgbClr val="0D0D0D"/>
                </a:solidFill>
                <a:highlight>
                  <a:srgbClr val="FFFFFF"/>
                </a:highlight>
                <a:latin typeface="Söhne"/>
              </a:rPr>
              <a:t> enables mixed model production, where multiple products are produced on the same production line in a balanced sequence. This allows for greater flexibility and responsiveness to changes in customer demand.</a:t>
            </a:r>
          </a:p>
          <a:p>
            <a:pPr marL="457200" indent="-457200" algn="l">
              <a:buFont typeface="+mj-lt"/>
              <a:buAutoNum type="arabicPeriod"/>
            </a:pPr>
            <a:r>
              <a:rPr lang="en-US" sz="2400" b="1" dirty="0">
                <a:solidFill>
                  <a:srgbClr val="0D0D0D"/>
                </a:solidFill>
                <a:highlight>
                  <a:srgbClr val="FFFFFF"/>
                </a:highlight>
                <a:latin typeface="Söhne"/>
              </a:rPr>
              <a:t>Smoothing Variability:</a:t>
            </a:r>
            <a:r>
              <a:rPr lang="en-US" sz="2400" dirty="0">
                <a:solidFill>
                  <a:srgbClr val="0D0D0D"/>
                </a:solidFill>
                <a:highlight>
                  <a:srgbClr val="FFFFFF"/>
                </a:highlight>
                <a:latin typeface="Söhne"/>
              </a:rPr>
              <a:t> By leveling production, </a:t>
            </a:r>
            <a:r>
              <a:rPr lang="en-US" sz="2400" dirty="0" err="1">
                <a:solidFill>
                  <a:srgbClr val="0D0D0D"/>
                </a:solidFill>
                <a:highlight>
                  <a:srgbClr val="FFFFFF"/>
                </a:highlight>
                <a:latin typeface="Söhne"/>
              </a:rPr>
              <a:t>heijunka</a:t>
            </a:r>
            <a:r>
              <a:rPr lang="en-US" sz="2400" dirty="0">
                <a:solidFill>
                  <a:srgbClr val="0D0D0D"/>
                </a:solidFill>
                <a:highlight>
                  <a:srgbClr val="FFFFFF"/>
                </a:highlight>
                <a:latin typeface="Söhne"/>
              </a:rPr>
              <a:t> helps to smooth out variability in the production process, reducing the need for excessive inventory, overtime, and other forms of waste.</a:t>
            </a:r>
          </a:p>
          <a:p>
            <a:endParaRPr lang="en-US" sz="2800" dirty="0">
              <a:solidFill>
                <a:srgbClr val="0D0D0D"/>
              </a:solidFill>
              <a:highlight>
                <a:srgbClr val="FFFFFF"/>
              </a:highlight>
              <a:latin typeface="Söhne"/>
            </a:endParaRPr>
          </a:p>
        </p:txBody>
      </p:sp>
    </p:spTree>
    <p:extLst>
      <p:ext uri="{BB962C8B-B14F-4D97-AF65-F5344CB8AC3E}">
        <p14:creationId xmlns:p14="http://schemas.microsoft.com/office/powerpoint/2010/main" val="124687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7092-F0A2-BD1E-D9E2-2A554548987B}"/>
              </a:ext>
            </a:extLst>
          </p:cNvPr>
          <p:cNvSpPr>
            <a:spLocks noGrp="1"/>
          </p:cNvSpPr>
          <p:nvPr>
            <p:ph type="title"/>
          </p:nvPr>
        </p:nvSpPr>
        <p:spPr>
          <a:xfrm>
            <a:off x="642603" y="686941"/>
            <a:ext cx="7724978" cy="863600"/>
          </a:xfrm>
        </p:spPr>
        <p:txBody>
          <a:bodyPr/>
          <a:lstStyle/>
          <a:p>
            <a:r>
              <a:rPr lang="en-US" dirty="0"/>
              <a:t>Kaizen and TPS</a:t>
            </a:r>
            <a:endParaRPr lang="en-PK" dirty="0"/>
          </a:p>
        </p:txBody>
      </p:sp>
      <p:sp>
        <p:nvSpPr>
          <p:cNvPr id="4" name="TextBox 3">
            <a:extLst>
              <a:ext uri="{FF2B5EF4-FFF2-40B4-BE49-F238E27FC236}">
                <a16:creationId xmlns:a16="http://schemas.microsoft.com/office/drawing/2014/main" id="{F27D8343-92A9-00DD-DDD1-7BAFBCD992AF}"/>
              </a:ext>
            </a:extLst>
          </p:cNvPr>
          <p:cNvSpPr txBox="1"/>
          <p:nvPr/>
        </p:nvSpPr>
        <p:spPr>
          <a:xfrm>
            <a:off x="1248936" y="1734458"/>
            <a:ext cx="16035453" cy="1384995"/>
          </a:xfrm>
          <a:prstGeom prst="rect">
            <a:avLst/>
          </a:prstGeom>
          <a:noFill/>
        </p:spPr>
        <p:txBody>
          <a:bodyPr wrap="square">
            <a:spAutoFit/>
          </a:bodyPr>
          <a:lstStyle/>
          <a:p>
            <a:r>
              <a:rPr lang="en-US" sz="2800" dirty="0">
                <a:solidFill>
                  <a:srgbClr val="0D0D0D"/>
                </a:solidFill>
                <a:highlight>
                  <a:srgbClr val="FFFFFF"/>
                </a:highlight>
                <a:latin typeface="Söhne"/>
              </a:rPr>
              <a:t>In the Toyota Production System (TPS), Kaizen plays a central and foundational role. It is deeply ingrained in the culture and philosophy of TPS and is practiced at all levels of the organization, from top management to frontline workers.</a:t>
            </a:r>
            <a:endParaRPr lang="en-PK" sz="2800" dirty="0">
              <a:solidFill>
                <a:srgbClr val="0D0D0D"/>
              </a:solidFill>
              <a:highlight>
                <a:srgbClr val="FFFFFF"/>
              </a:highlight>
              <a:latin typeface="Söhne"/>
            </a:endParaRPr>
          </a:p>
        </p:txBody>
      </p:sp>
      <p:sp>
        <p:nvSpPr>
          <p:cNvPr id="6" name="TextBox 5">
            <a:extLst>
              <a:ext uri="{FF2B5EF4-FFF2-40B4-BE49-F238E27FC236}">
                <a16:creationId xmlns:a16="http://schemas.microsoft.com/office/drawing/2014/main" id="{F2B4A837-1D86-FE1C-E421-CA7143C0CD31}"/>
              </a:ext>
            </a:extLst>
          </p:cNvPr>
          <p:cNvSpPr txBox="1"/>
          <p:nvPr/>
        </p:nvSpPr>
        <p:spPr>
          <a:xfrm>
            <a:off x="1248936" y="3119453"/>
            <a:ext cx="15660480" cy="7109639"/>
          </a:xfrm>
          <a:prstGeom prst="rect">
            <a:avLst/>
          </a:prstGeom>
          <a:noFill/>
        </p:spPr>
        <p:txBody>
          <a:bodyPr wrap="square">
            <a:spAutoFit/>
          </a:bodyPr>
          <a:lstStyle/>
          <a:p>
            <a:pPr algn="just">
              <a:buFont typeface="+mj-lt"/>
              <a:buAutoNum type="arabicPeriod"/>
            </a:pPr>
            <a:r>
              <a:rPr lang="en-US" sz="2400" b="1" dirty="0">
                <a:solidFill>
                  <a:srgbClr val="0D0D0D"/>
                </a:solidFill>
                <a:highlight>
                  <a:srgbClr val="FFFFFF"/>
                </a:highlight>
                <a:latin typeface="Söhne"/>
              </a:rPr>
              <a:t>Continuous Improvement Culture: </a:t>
            </a:r>
            <a:r>
              <a:rPr lang="en-US" sz="2400" dirty="0">
                <a:solidFill>
                  <a:srgbClr val="0D0D0D"/>
                </a:solidFill>
                <a:highlight>
                  <a:srgbClr val="FFFFFF"/>
                </a:highlight>
                <a:latin typeface="Söhne"/>
              </a:rPr>
              <a:t>Toyota has fostered a culture of continuous improvement at all levels of the organization. Employees are encouraged to identify problems, suggest solutions, and implement improvements on a daily basis.</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Respect for People</a:t>
            </a:r>
            <a:r>
              <a:rPr lang="en-US" sz="2400" dirty="0">
                <a:solidFill>
                  <a:srgbClr val="0D0D0D"/>
                </a:solidFill>
                <a:highlight>
                  <a:srgbClr val="FFFFFF"/>
                </a:highlight>
                <a:latin typeface="Söhne"/>
              </a:rPr>
              <a:t>: Central to Toyota's approach is the belief that every employee has valuable insights and ideas for improvement. Toyota emphasizes the importance of respecting and empowering employees to contribute to the improvement process.</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Standardization and Documentation: </a:t>
            </a:r>
            <a:r>
              <a:rPr lang="en-US" sz="2400" dirty="0">
                <a:solidFill>
                  <a:srgbClr val="0D0D0D"/>
                </a:solidFill>
                <a:highlight>
                  <a:srgbClr val="FFFFFF"/>
                </a:highlight>
                <a:latin typeface="Söhne"/>
              </a:rPr>
              <a:t>While encouraging continuous improvement, Toyota also places a strong emphasis on standardizing processes and documenting best practices. This ensures that improvements are sustained over time and can be replicated across the organization.</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Just-in-Time and Lean Principles: </a:t>
            </a:r>
            <a:r>
              <a:rPr lang="en-US" sz="2400" dirty="0">
                <a:solidFill>
                  <a:srgbClr val="0D0D0D"/>
                </a:solidFill>
                <a:highlight>
                  <a:srgbClr val="FFFFFF"/>
                </a:highlight>
                <a:latin typeface="Söhne"/>
              </a:rPr>
              <a:t>Toyota's implementation of Kaizen is closely tied to principles of just-in-time production and lean manufacturing. By continuously eliminating waste and improving efficiency, Toyota has been able to minimize inventory levels, reduce lead times, and increase overall productivity.</a:t>
            </a:r>
          </a:p>
          <a:p>
            <a:pPr algn="just">
              <a:buFont typeface="+mj-lt"/>
              <a:buAutoNum type="arabicPeriod"/>
            </a:pPr>
            <a:endParaRPr lang="en-US" sz="2400" dirty="0">
              <a:solidFill>
                <a:srgbClr val="0D0D0D"/>
              </a:solidFill>
              <a:highlight>
                <a:srgbClr val="FFFFFF"/>
              </a:highlight>
              <a:latin typeface="Söhne"/>
            </a:endParaRPr>
          </a:p>
          <a:p>
            <a:pPr algn="just">
              <a:buFont typeface="+mj-lt"/>
              <a:buAutoNum type="arabicPeriod"/>
            </a:pPr>
            <a:r>
              <a:rPr lang="en-US" sz="2400" b="1" dirty="0">
                <a:solidFill>
                  <a:srgbClr val="0D0D0D"/>
                </a:solidFill>
                <a:highlight>
                  <a:srgbClr val="FFFFFF"/>
                </a:highlight>
                <a:latin typeface="Söhne"/>
              </a:rPr>
              <a:t>Top Management Support: </a:t>
            </a:r>
            <a:r>
              <a:rPr lang="en-US" sz="2400" dirty="0">
                <a:solidFill>
                  <a:srgbClr val="0D0D0D"/>
                </a:solidFill>
                <a:highlight>
                  <a:srgbClr val="FFFFFF"/>
                </a:highlight>
                <a:latin typeface="Söhne"/>
              </a:rPr>
              <a:t>Toyota's leadership has played a crucial role in driving the company's commitment to Kaizen. Top management actively participates in improvement activities, provides resources and support, and sets clear expectations for continuous improvement.</a:t>
            </a:r>
          </a:p>
        </p:txBody>
      </p:sp>
    </p:spTree>
    <p:extLst>
      <p:ext uri="{BB962C8B-B14F-4D97-AF65-F5344CB8AC3E}">
        <p14:creationId xmlns:p14="http://schemas.microsoft.com/office/powerpoint/2010/main" val="4282423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7092-F0A2-BD1E-D9E2-2A554548987B}"/>
              </a:ext>
            </a:extLst>
          </p:cNvPr>
          <p:cNvSpPr>
            <a:spLocks noGrp="1"/>
          </p:cNvSpPr>
          <p:nvPr>
            <p:ph type="title"/>
          </p:nvPr>
        </p:nvSpPr>
        <p:spPr>
          <a:xfrm>
            <a:off x="642603" y="686941"/>
            <a:ext cx="7724978" cy="863600"/>
          </a:xfrm>
        </p:spPr>
        <p:txBody>
          <a:bodyPr/>
          <a:lstStyle/>
          <a:p>
            <a:r>
              <a:rPr lang="en-US" dirty="0"/>
              <a:t>Kaizen and TPS</a:t>
            </a:r>
            <a:endParaRPr lang="en-PK" dirty="0"/>
          </a:p>
        </p:txBody>
      </p:sp>
      <p:sp>
        <p:nvSpPr>
          <p:cNvPr id="6" name="TextBox 5">
            <a:extLst>
              <a:ext uri="{FF2B5EF4-FFF2-40B4-BE49-F238E27FC236}">
                <a16:creationId xmlns:a16="http://schemas.microsoft.com/office/drawing/2014/main" id="{F2B4A837-1D86-FE1C-E421-CA7143C0CD31}"/>
              </a:ext>
            </a:extLst>
          </p:cNvPr>
          <p:cNvSpPr txBox="1"/>
          <p:nvPr/>
        </p:nvSpPr>
        <p:spPr>
          <a:xfrm>
            <a:off x="1248936" y="1919957"/>
            <a:ext cx="15660480" cy="4154984"/>
          </a:xfrm>
          <a:prstGeom prst="rect">
            <a:avLst/>
          </a:prstGeom>
          <a:noFill/>
        </p:spPr>
        <p:txBody>
          <a:bodyPr wrap="square">
            <a:spAutoFit/>
          </a:bodyPr>
          <a:lstStyle/>
          <a:p>
            <a:pPr algn="just"/>
            <a:r>
              <a:rPr lang="en-US" sz="2400" b="1" dirty="0">
                <a:solidFill>
                  <a:srgbClr val="0D0D0D"/>
                </a:solidFill>
                <a:highlight>
                  <a:srgbClr val="FFFFFF"/>
                </a:highlight>
                <a:latin typeface="Söhne"/>
              </a:rPr>
              <a:t>6. Gemba: </a:t>
            </a:r>
            <a:r>
              <a:rPr lang="en-US" sz="2400" dirty="0">
                <a:solidFill>
                  <a:srgbClr val="0D0D0D"/>
                </a:solidFill>
                <a:highlight>
                  <a:srgbClr val="FFFFFF"/>
                </a:highlight>
                <a:latin typeface="Söhne"/>
              </a:rPr>
              <a:t>Kaizen emphasizes the importance of going to the "</a:t>
            </a:r>
            <a:r>
              <a:rPr lang="en-US" sz="2400" dirty="0" err="1">
                <a:solidFill>
                  <a:srgbClr val="0D0D0D"/>
                </a:solidFill>
                <a:highlight>
                  <a:srgbClr val="FFFFFF"/>
                </a:highlight>
                <a:latin typeface="Söhne"/>
              </a:rPr>
              <a:t>gemba</a:t>
            </a:r>
            <a:r>
              <a:rPr lang="en-US" sz="2400" dirty="0">
                <a:solidFill>
                  <a:srgbClr val="0D0D0D"/>
                </a:solidFill>
                <a:highlight>
                  <a:srgbClr val="FFFFFF"/>
                </a:highlight>
                <a:latin typeface="Söhne"/>
              </a:rPr>
              <a:t>," or the actual place where work is done, to observe, understand, and improve processes. By engaging directly with the work environment, employees gain valuable insights and identify opportunities for improvement.</a:t>
            </a:r>
          </a:p>
          <a:p>
            <a:pPr algn="just"/>
            <a:endParaRPr lang="en-US" sz="2400" dirty="0">
              <a:solidFill>
                <a:srgbClr val="0D0D0D"/>
              </a:solidFill>
              <a:highlight>
                <a:srgbClr val="FFFFFF"/>
              </a:highlight>
              <a:latin typeface="Söhne"/>
            </a:endParaRPr>
          </a:p>
          <a:p>
            <a:pPr algn="just"/>
            <a:r>
              <a:rPr lang="en-US" sz="2400" b="1" dirty="0">
                <a:solidFill>
                  <a:srgbClr val="0D0D0D"/>
                </a:solidFill>
                <a:highlight>
                  <a:srgbClr val="FFFFFF"/>
                </a:highlight>
                <a:latin typeface="Söhne"/>
              </a:rPr>
              <a:t>7. Small, Incremental Changes: </a:t>
            </a:r>
            <a:r>
              <a:rPr lang="en-US" sz="2400" dirty="0">
                <a:solidFill>
                  <a:srgbClr val="0D0D0D"/>
                </a:solidFill>
                <a:highlight>
                  <a:srgbClr val="FFFFFF"/>
                </a:highlight>
                <a:latin typeface="Söhne"/>
              </a:rPr>
              <a:t>Kaizen focuses on making small, incremental changes rather than large, radical overhauls. These changes are often low-cost and low-risk but can have a significant cumulative impact over time.</a:t>
            </a:r>
          </a:p>
          <a:p>
            <a:pPr algn="just"/>
            <a:endParaRPr lang="en-US" sz="2400" dirty="0">
              <a:solidFill>
                <a:srgbClr val="0D0D0D"/>
              </a:solidFill>
              <a:highlight>
                <a:srgbClr val="FFFFFF"/>
              </a:highlight>
              <a:latin typeface="Söhne"/>
            </a:endParaRPr>
          </a:p>
          <a:p>
            <a:pPr algn="just"/>
            <a:r>
              <a:rPr lang="en-US" sz="2400" b="1" dirty="0">
                <a:solidFill>
                  <a:srgbClr val="0D0D0D"/>
                </a:solidFill>
                <a:highlight>
                  <a:srgbClr val="FFFFFF"/>
                </a:highlight>
                <a:latin typeface="Söhne"/>
              </a:rPr>
              <a:t>8. PDCA Cycle:  </a:t>
            </a:r>
            <a:r>
              <a:rPr lang="en-US" sz="2400" dirty="0">
                <a:solidFill>
                  <a:srgbClr val="0D0D0D"/>
                </a:solidFill>
                <a:highlight>
                  <a:srgbClr val="FFFFFF"/>
                </a:highlight>
                <a:latin typeface="Söhne"/>
              </a:rPr>
              <a:t>The Plan-Do-Check-Act (PDCA) cycle is a problem-solving methodology used in Kaizen. It involves identifying a problem, planning a solution, implementing the solution, checking the results, and acting on what was learned to make further improvements. The PDCA cycle is used iteratively to drive continuous improvement.</a:t>
            </a:r>
          </a:p>
          <a:p>
            <a:pPr algn="just"/>
            <a:endParaRPr lang="en-US" sz="2400" dirty="0">
              <a:solidFill>
                <a:srgbClr val="0D0D0D"/>
              </a:solidFill>
              <a:highlight>
                <a:srgbClr val="FFFFFF"/>
              </a:highlight>
              <a:latin typeface="Söhne"/>
            </a:endParaRPr>
          </a:p>
        </p:txBody>
      </p:sp>
    </p:spTree>
    <p:extLst>
      <p:ext uri="{BB962C8B-B14F-4D97-AF65-F5344CB8AC3E}">
        <p14:creationId xmlns:p14="http://schemas.microsoft.com/office/powerpoint/2010/main" val="17762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9"/>
          <p:cNvSpPr/>
          <p:nvPr/>
        </p:nvSpPr>
        <p:spPr>
          <a:xfrm>
            <a:off x="17898008" y="8232342"/>
            <a:ext cx="390525" cy="1028700"/>
          </a:xfrm>
          <a:custGeom>
            <a:avLst/>
            <a:gdLst/>
            <a:ahLst/>
            <a:cxnLst/>
            <a:rect l="l" t="t" r="r" b="b"/>
            <a:pathLst>
              <a:path w="390525" h="1028700" extrusionOk="0">
                <a:moveTo>
                  <a:pt x="0" y="0"/>
                </a:moveTo>
                <a:lnTo>
                  <a:pt x="389991" y="0"/>
                </a:lnTo>
                <a:lnTo>
                  <a:pt x="389991" y="1028641"/>
                </a:lnTo>
                <a:lnTo>
                  <a:pt x="0" y="1028641"/>
                </a:lnTo>
                <a:lnTo>
                  <a:pt x="0" y="0"/>
                </a:lnTo>
                <a:close/>
              </a:path>
            </a:pathLst>
          </a:custGeom>
          <a:solidFill>
            <a:srgbClr val="17161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9"/>
          <p:cNvSpPr/>
          <p:nvPr/>
        </p:nvSpPr>
        <p:spPr>
          <a:xfrm>
            <a:off x="1028700" y="2910470"/>
            <a:ext cx="10534649" cy="303846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 name="Google Shape;72;p9"/>
          <p:cNvSpPr/>
          <p:nvPr/>
        </p:nvSpPr>
        <p:spPr>
          <a:xfrm>
            <a:off x="6535308" y="6335968"/>
            <a:ext cx="10544159" cy="309564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 name="Google Shape;73;p9"/>
          <p:cNvSpPr txBox="1">
            <a:spLocks noGrp="1"/>
          </p:cNvSpPr>
          <p:nvPr>
            <p:ph type="title"/>
          </p:nvPr>
        </p:nvSpPr>
        <p:spPr>
          <a:xfrm>
            <a:off x="5876314" y="990633"/>
            <a:ext cx="6536055" cy="863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KAIZEN : EXAMPLE</a:t>
            </a:r>
            <a:endParaRPr/>
          </a:p>
        </p:txBody>
      </p:sp>
      <p:sp>
        <p:nvSpPr>
          <p:cNvPr id="74" name="Google Shape;74;p9"/>
          <p:cNvSpPr txBox="1"/>
          <p:nvPr/>
        </p:nvSpPr>
        <p:spPr>
          <a:xfrm>
            <a:off x="12489294" y="3885920"/>
            <a:ext cx="5408713" cy="486672"/>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3050">
                <a:solidFill>
                  <a:schemeClr val="dk1"/>
                </a:solidFill>
                <a:latin typeface="Arial"/>
                <a:ea typeface="Arial"/>
                <a:cs typeface="Arial"/>
                <a:sym typeface="Arial"/>
              </a:rPr>
              <a:t>THE K</a:t>
            </a:r>
            <a:r>
              <a:rPr lang="en-US" sz="3000">
                <a:solidFill>
                  <a:schemeClr val="dk1"/>
                </a:solidFill>
                <a:latin typeface="Arial"/>
                <a:ea typeface="Arial"/>
                <a:cs typeface="Arial"/>
                <a:sym typeface="Arial"/>
              </a:rPr>
              <a:t>A</a:t>
            </a:r>
            <a:r>
              <a:rPr lang="en-US" sz="3050">
                <a:solidFill>
                  <a:schemeClr val="dk1"/>
                </a:solidFill>
                <a:latin typeface="Arial"/>
                <a:ea typeface="Arial"/>
                <a:cs typeface="Arial"/>
                <a:sym typeface="Arial"/>
              </a:rPr>
              <a:t>IZEN EFFECT : BEFORE</a:t>
            </a:r>
            <a:endParaRPr/>
          </a:p>
        </p:txBody>
      </p:sp>
      <p:sp>
        <p:nvSpPr>
          <p:cNvPr id="75" name="Google Shape;75;p9"/>
          <p:cNvSpPr txBox="1"/>
          <p:nvPr/>
        </p:nvSpPr>
        <p:spPr>
          <a:xfrm>
            <a:off x="1028701" y="7965912"/>
            <a:ext cx="5506608" cy="486672"/>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None/>
            </a:pPr>
            <a:r>
              <a:rPr lang="en-US" sz="3050">
                <a:solidFill>
                  <a:schemeClr val="dk1"/>
                </a:solidFill>
                <a:latin typeface="Arial"/>
                <a:ea typeface="Arial"/>
                <a:cs typeface="Arial"/>
                <a:sym typeface="Arial"/>
              </a:rPr>
              <a:t>THE K</a:t>
            </a:r>
            <a:r>
              <a:rPr lang="en-US" sz="3000">
                <a:solidFill>
                  <a:schemeClr val="dk1"/>
                </a:solidFill>
                <a:latin typeface="Arial"/>
                <a:ea typeface="Arial"/>
                <a:cs typeface="Arial"/>
                <a:sym typeface="Arial"/>
              </a:rPr>
              <a:t>A</a:t>
            </a:r>
            <a:r>
              <a:rPr lang="en-US" sz="3050">
                <a:solidFill>
                  <a:schemeClr val="dk1"/>
                </a:solidFill>
                <a:latin typeface="Arial"/>
                <a:ea typeface="Arial"/>
                <a:cs typeface="Arial"/>
                <a:sym typeface="Arial"/>
              </a:rPr>
              <a:t>IZEN EFFECT : </a:t>
            </a:r>
            <a:r>
              <a:rPr lang="en-US" sz="3000">
                <a:solidFill>
                  <a:schemeClr val="dk1"/>
                </a:solidFill>
                <a:latin typeface="Arial"/>
                <a:ea typeface="Arial"/>
                <a:cs typeface="Arial"/>
                <a:sym typeface="Arial"/>
              </a:rPr>
              <a:t>A</a:t>
            </a:r>
            <a:r>
              <a:rPr lang="en-US" sz="3050">
                <a:solidFill>
                  <a:schemeClr val="dk1"/>
                </a:solidFill>
                <a:latin typeface="Arial"/>
                <a:ea typeface="Arial"/>
                <a:cs typeface="Arial"/>
                <a:sym typeface="Arial"/>
              </a:rPr>
              <a:t>FTER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7359-8A16-AE9D-9348-801A6AE283AE}"/>
              </a:ext>
            </a:extLst>
          </p:cNvPr>
          <p:cNvSpPr>
            <a:spLocks noGrp="1"/>
          </p:cNvSpPr>
          <p:nvPr>
            <p:ph type="title"/>
          </p:nvPr>
        </p:nvSpPr>
        <p:spPr>
          <a:xfrm>
            <a:off x="731813" y="508522"/>
            <a:ext cx="16797904" cy="1692771"/>
          </a:xfrm>
        </p:spPr>
        <p:txBody>
          <a:bodyPr/>
          <a:lstStyle/>
          <a:p>
            <a:r>
              <a:rPr lang="en-US" dirty="0"/>
              <a:t>Steps to implement Kaizen – Manufacturing Company Example </a:t>
            </a:r>
            <a:endParaRPr lang="en-PK" dirty="0"/>
          </a:p>
        </p:txBody>
      </p:sp>
      <p:sp>
        <p:nvSpPr>
          <p:cNvPr id="3" name="Text Placeholder 2">
            <a:extLst>
              <a:ext uri="{FF2B5EF4-FFF2-40B4-BE49-F238E27FC236}">
                <a16:creationId xmlns:a16="http://schemas.microsoft.com/office/drawing/2014/main" id="{55F01622-F8E7-BFCD-2D40-43D4B3AD6624}"/>
              </a:ext>
            </a:extLst>
          </p:cNvPr>
          <p:cNvSpPr>
            <a:spLocks noGrp="1"/>
          </p:cNvSpPr>
          <p:nvPr>
            <p:ph type="body" idx="1"/>
          </p:nvPr>
        </p:nvSpPr>
        <p:spPr>
          <a:xfrm>
            <a:off x="731813" y="2399161"/>
            <a:ext cx="16797904" cy="492443"/>
          </a:xfrm>
        </p:spPr>
        <p:txBody>
          <a:bodyPr/>
          <a:lstStyle/>
          <a:p>
            <a:r>
              <a:rPr lang="en-US" sz="3200" b="1" i="0" dirty="0">
                <a:solidFill>
                  <a:srgbClr val="0D0D0D"/>
                </a:solidFill>
                <a:effectLst/>
                <a:highlight>
                  <a:srgbClr val="FFFFFF"/>
                </a:highlight>
                <a:latin typeface="Söhne"/>
              </a:rPr>
              <a:t>Process:</a:t>
            </a:r>
            <a:r>
              <a:rPr lang="en-US" sz="3200" b="0" i="0" dirty="0">
                <a:solidFill>
                  <a:srgbClr val="0D0D0D"/>
                </a:solidFill>
                <a:effectLst/>
                <a:highlight>
                  <a:srgbClr val="FFFFFF"/>
                </a:highlight>
                <a:latin typeface="Söhne"/>
              </a:rPr>
              <a:t> Assembly Line Production</a:t>
            </a:r>
            <a:endParaRPr lang="en-PK" sz="3200" dirty="0"/>
          </a:p>
        </p:txBody>
      </p:sp>
      <p:sp>
        <p:nvSpPr>
          <p:cNvPr id="5" name="TextBox 4">
            <a:extLst>
              <a:ext uri="{FF2B5EF4-FFF2-40B4-BE49-F238E27FC236}">
                <a16:creationId xmlns:a16="http://schemas.microsoft.com/office/drawing/2014/main" id="{3C3A4A75-7EC2-D6D2-7827-31E6A5F99B1E}"/>
              </a:ext>
            </a:extLst>
          </p:cNvPr>
          <p:cNvSpPr txBox="1"/>
          <p:nvPr/>
        </p:nvSpPr>
        <p:spPr>
          <a:xfrm>
            <a:off x="981307" y="3158720"/>
            <a:ext cx="16797903" cy="6001643"/>
          </a:xfrm>
          <a:prstGeom prst="rect">
            <a:avLst/>
          </a:prstGeom>
          <a:noFill/>
        </p:spPr>
        <p:txBody>
          <a:bodyPr wrap="square">
            <a:spAutoFit/>
          </a:bodyPr>
          <a:lstStyle/>
          <a:p>
            <a:pPr algn="l"/>
            <a:r>
              <a:rPr lang="en-US" sz="2400" b="1" i="0" dirty="0">
                <a:solidFill>
                  <a:srgbClr val="0D0D0D"/>
                </a:solidFill>
                <a:effectLst/>
                <a:highlight>
                  <a:srgbClr val="FFFFFF"/>
                </a:highlight>
                <a:latin typeface="Söhne"/>
              </a:rPr>
              <a:t>1. Identify the Process:</a:t>
            </a:r>
            <a:r>
              <a:rPr lang="en-US" sz="2400" b="0" i="0" dirty="0">
                <a:solidFill>
                  <a:srgbClr val="0D0D0D"/>
                </a:solidFill>
                <a:effectLst/>
                <a:highlight>
                  <a:srgbClr val="FFFFFF"/>
                </a:highlight>
                <a:latin typeface="Söhne"/>
              </a:rPr>
              <a:t> The manufacturing company identifies the assembly line as a critical area for improvement due to high defect rates and long cycle times.</a:t>
            </a:r>
          </a:p>
          <a:p>
            <a:pPr algn="l"/>
            <a:r>
              <a:rPr lang="en-US" sz="2400" b="1" i="0" dirty="0">
                <a:solidFill>
                  <a:srgbClr val="0D0D0D"/>
                </a:solidFill>
                <a:effectLst/>
                <a:highlight>
                  <a:srgbClr val="FFFFFF"/>
                </a:highlight>
                <a:latin typeface="Söhne"/>
              </a:rPr>
              <a:t>2. Analyze the Current State:</a:t>
            </a:r>
            <a:r>
              <a:rPr lang="en-US" sz="2400" b="0" i="0" dirty="0">
                <a:solidFill>
                  <a:srgbClr val="0D0D0D"/>
                </a:solidFill>
                <a:effectLst/>
                <a:highlight>
                  <a:srgbClr val="FFFFFF"/>
                </a:highlight>
                <a:latin typeface="Söhne"/>
              </a:rPr>
              <a:t> The company conducts a value stream mapping exercise to identify waste and inefficiencies in the assembly process, such as excessive inventory, waiting times, and rework.</a:t>
            </a:r>
          </a:p>
          <a:p>
            <a:pPr algn="l"/>
            <a:r>
              <a:rPr lang="en-US" sz="2400" b="1" i="0" dirty="0">
                <a:solidFill>
                  <a:srgbClr val="0D0D0D"/>
                </a:solidFill>
                <a:effectLst/>
                <a:highlight>
                  <a:srgbClr val="FFFFFF"/>
                </a:highlight>
                <a:latin typeface="Söhne"/>
              </a:rPr>
              <a:t>3. Set Clear Goals:</a:t>
            </a:r>
            <a:r>
              <a:rPr lang="en-US" sz="2400" b="0" i="0" dirty="0">
                <a:solidFill>
                  <a:srgbClr val="0D0D0D"/>
                </a:solidFill>
                <a:effectLst/>
                <a:highlight>
                  <a:srgbClr val="FFFFFF"/>
                </a:highlight>
                <a:latin typeface="Söhne"/>
              </a:rPr>
              <a:t> The company sets goals to reduce defects by 50% and decrease cycle time by 30% within six months.</a:t>
            </a:r>
          </a:p>
          <a:p>
            <a:pPr algn="l"/>
            <a:r>
              <a:rPr lang="en-US" sz="2400" b="1" i="0" dirty="0">
                <a:solidFill>
                  <a:srgbClr val="0D0D0D"/>
                </a:solidFill>
                <a:effectLst/>
                <a:highlight>
                  <a:srgbClr val="FFFFFF"/>
                </a:highlight>
                <a:latin typeface="Söhne"/>
              </a:rPr>
              <a:t>4. Involve Employees:</a:t>
            </a:r>
            <a:r>
              <a:rPr lang="en-US" sz="2400" b="0" i="0" dirty="0">
                <a:solidFill>
                  <a:srgbClr val="0D0D0D"/>
                </a:solidFill>
                <a:effectLst/>
                <a:highlight>
                  <a:srgbClr val="FFFFFF"/>
                </a:highlight>
                <a:latin typeface="Söhne"/>
              </a:rPr>
              <a:t> Cross-functional teams are formed, including assembly line workers, supervisors, quality inspectors, and engineers. They meet regularly to brainstorm ideas for improvement and test small changes.</a:t>
            </a:r>
          </a:p>
          <a:p>
            <a:pPr algn="l"/>
            <a:r>
              <a:rPr lang="en-US" sz="2400" b="1" i="0" dirty="0">
                <a:solidFill>
                  <a:srgbClr val="0D0D0D"/>
                </a:solidFill>
                <a:effectLst/>
                <a:highlight>
                  <a:srgbClr val="FFFFFF"/>
                </a:highlight>
                <a:latin typeface="Söhne"/>
              </a:rPr>
              <a:t>5. Implement Changes:</a:t>
            </a:r>
            <a:r>
              <a:rPr lang="en-US" sz="2400" b="0" i="0" dirty="0">
                <a:solidFill>
                  <a:srgbClr val="0D0D0D"/>
                </a:solidFill>
                <a:effectLst/>
                <a:highlight>
                  <a:srgbClr val="FFFFFF"/>
                </a:highlight>
                <a:latin typeface="Söhne"/>
              </a:rPr>
              <a:t> The team implements various improvements, such as rearranging workstations for better flow, standardizing work procedures, implementing visual management tools, and providing additional training for operators.</a:t>
            </a:r>
          </a:p>
          <a:p>
            <a:pPr algn="l"/>
            <a:r>
              <a:rPr lang="en-US" sz="2400" b="1" i="0" dirty="0">
                <a:solidFill>
                  <a:srgbClr val="0D0D0D"/>
                </a:solidFill>
                <a:effectLst/>
                <a:highlight>
                  <a:srgbClr val="FFFFFF"/>
                </a:highlight>
                <a:latin typeface="Söhne"/>
              </a:rPr>
              <a:t>6. Measure and Monitor Progress:</a:t>
            </a:r>
            <a:r>
              <a:rPr lang="en-US" sz="2400" b="0" i="0" dirty="0">
                <a:solidFill>
                  <a:srgbClr val="0D0D0D"/>
                </a:solidFill>
                <a:effectLst/>
                <a:highlight>
                  <a:srgbClr val="FFFFFF"/>
                </a:highlight>
                <a:latin typeface="Söhne"/>
              </a:rPr>
              <a:t> The company tracks key metrics such as defect rates, cycle time, and employee satisfaction. Progress is reviewed weekly, and adjustments are made based on the data and feedback from the team.</a:t>
            </a:r>
          </a:p>
          <a:p>
            <a:pPr algn="l"/>
            <a:r>
              <a:rPr lang="en-US" sz="2400" b="1" i="0" dirty="0">
                <a:solidFill>
                  <a:srgbClr val="0D0D0D"/>
                </a:solidFill>
                <a:effectLst/>
                <a:highlight>
                  <a:srgbClr val="FFFFFF"/>
                </a:highlight>
                <a:latin typeface="Söhne"/>
              </a:rPr>
              <a:t>7. Standardize and Sustain:</a:t>
            </a:r>
            <a:r>
              <a:rPr lang="en-US" sz="2400" b="0" i="0" dirty="0">
                <a:solidFill>
                  <a:srgbClr val="0D0D0D"/>
                </a:solidFill>
                <a:effectLst/>
                <a:highlight>
                  <a:srgbClr val="FFFFFF"/>
                </a:highlight>
                <a:latin typeface="Söhne"/>
              </a:rPr>
              <a:t> Once improvements are proven effective, the new processes are standardized across all assembly lines. Standard operating procedures are documented, and employees receive ongoing training and support to ensure the changes are sustained over time.</a:t>
            </a:r>
          </a:p>
          <a:p>
            <a:pPr algn="l"/>
            <a:r>
              <a:rPr lang="en-US" sz="2400" b="0" i="0" dirty="0">
                <a:solidFill>
                  <a:srgbClr val="0D0D0D"/>
                </a:solidFill>
                <a:effectLst/>
                <a:highlight>
                  <a:srgbClr val="FFFFFF"/>
                </a:highlight>
                <a:latin typeface="Söhne"/>
              </a:rPr>
              <a:t>By following these steps, the manufacturing company can successfully implement Kaizen principles to improve its assembly line production process, resulting in higher quality products, shorter lead times, and increased employee morale.</a:t>
            </a:r>
          </a:p>
        </p:txBody>
      </p:sp>
    </p:spTree>
    <p:extLst>
      <p:ext uri="{BB962C8B-B14F-4D97-AF65-F5344CB8AC3E}">
        <p14:creationId xmlns:p14="http://schemas.microsoft.com/office/powerpoint/2010/main" val="3269678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7359-8A16-AE9D-9348-801A6AE283AE}"/>
              </a:ext>
            </a:extLst>
          </p:cNvPr>
          <p:cNvSpPr>
            <a:spLocks noGrp="1"/>
          </p:cNvSpPr>
          <p:nvPr>
            <p:ph type="title"/>
          </p:nvPr>
        </p:nvSpPr>
        <p:spPr>
          <a:xfrm>
            <a:off x="731813" y="508522"/>
            <a:ext cx="16797904" cy="846386"/>
          </a:xfrm>
        </p:spPr>
        <p:txBody>
          <a:bodyPr/>
          <a:lstStyle/>
          <a:p>
            <a:r>
              <a:rPr lang="en-US" dirty="0"/>
              <a:t>More Examples </a:t>
            </a:r>
            <a:endParaRPr lang="en-PK" dirty="0"/>
          </a:p>
        </p:txBody>
      </p:sp>
      <p:sp>
        <p:nvSpPr>
          <p:cNvPr id="5" name="TextBox 4">
            <a:extLst>
              <a:ext uri="{FF2B5EF4-FFF2-40B4-BE49-F238E27FC236}">
                <a16:creationId xmlns:a16="http://schemas.microsoft.com/office/drawing/2014/main" id="{3C3A4A75-7EC2-D6D2-7827-31E6A5F99B1E}"/>
              </a:ext>
            </a:extLst>
          </p:cNvPr>
          <p:cNvSpPr txBox="1"/>
          <p:nvPr/>
        </p:nvSpPr>
        <p:spPr>
          <a:xfrm>
            <a:off x="745047" y="1887481"/>
            <a:ext cx="16797903" cy="7909858"/>
          </a:xfrm>
          <a:prstGeom prst="rect">
            <a:avLst/>
          </a:prstGeom>
          <a:noFill/>
        </p:spPr>
        <p:txBody>
          <a:bodyPr wrap="square">
            <a:spAutoFit/>
          </a:bodyPr>
          <a:lstStyle/>
          <a:p>
            <a:pPr algn="l">
              <a:buFont typeface="+mj-lt"/>
              <a:buAutoNum type="arabicPeriod"/>
            </a:pPr>
            <a:r>
              <a:rPr lang="en-US" sz="2400" b="1" i="0" dirty="0">
                <a:solidFill>
                  <a:srgbClr val="0D0D0D"/>
                </a:solidFill>
                <a:effectLst/>
                <a:highlight>
                  <a:srgbClr val="FFFFFF"/>
                </a:highlight>
                <a:latin typeface="Söhne"/>
              </a:rPr>
              <a:t>Retail Store Checkout Process:</a:t>
            </a:r>
            <a:endParaRPr lang="en-US" sz="2400" b="0" i="0" dirty="0">
              <a:solidFill>
                <a:srgbClr val="0D0D0D"/>
              </a:solidFill>
              <a:effectLst/>
              <a:highlight>
                <a:srgbClr val="FFFFFF"/>
              </a:highlight>
              <a:latin typeface="Söhne"/>
            </a:endParaRPr>
          </a:p>
          <a:p>
            <a:pPr marL="457200" lvl="1" algn="l"/>
            <a:r>
              <a:rPr lang="en-US" sz="2400" b="0" i="0" dirty="0">
                <a:solidFill>
                  <a:srgbClr val="0D0D0D"/>
                </a:solidFill>
                <a:effectLst/>
                <a:highlight>
                  <a:srgbClr val="FFFFFF"/>
                </a:highlight>
                <a:latin typeface="Söhne"/>
              </a:rPr>
              <a:t>Problem: Customers often experience long wait times at the checkout.</a:t>
            </a:r>
          </a:p>
          <a:p>
            <a:pPr marL="457200" lvl="1" algn="l"/>
            <a:r>
              <a:rPr lang="en-US" sz="2400" b="0" i="0" dirty="0">
                <a:solidFill>
                  <a:srgbClr val="0D0D0D"/>
                </a:solidFill>
                <a:effectLst/>
                <a:highlight>
                  <a:srgbClr val="FFFFFF"/>
                </a:highlight>
                <a:latin typeface="Söhne"/>
              </a:rPr>
              <a:t>Kaizen Solution: Implement a cross-training program for employees so they can assist at the checkout during peak hours, reducing wait times and improving customer satisfaction</a:t>
            </a:r>
            <a:r>
              <a:rPr lang="en-US" b="0" i="0" dirty="0">
                <a:solidFill>
                  <a:srgbClr val="0D0D0D"/>
                </a:solidFill>
                <a:effectLst/>
                <a:highlight>
                  <a:srgbClr val="FFFFFF"/>
                </a:highlight>
                <a:latin typeface="Söhne"/>
              </a:rPr>
              <a:t>.</a:t>
            </a:r>
          </a:p>
          <a:p>
            <a:pPr marL="457200" lvl="1"/>
            <a:endParaRPr lang="en-US" sz="2400" b="1" dirty="0">
              <a:solidFill>
                <a:srgbClr val="0D0D0D"/>
              </a:solidFill>
              <a:highlight>
                <a:srgbClr val="FFFFFF"/>
              </a:highlight>
              <a:latin typeface="Söhne"/>
            </a:endParaRPr>
          </a:p>
          <a:p>
            <a:pPr>
              <a:buFont typeface="+mj-lt"/>
              <a:buAutoNum type="arabicPeriod"/>
            </a:pPr>
            <a:r>
              <a:rPr lang="en-US" sz="2400" b="1" dirty="0">
                <a:solidFill>
                  <a:srgbClr val="0D0D0D"/>
                </a:solidFill>
                <a:highlight>
                  <a:srgbClr val="FFFFFF"/>
                </a:highlight>
                <a:latin typeface="Söhne"/>
              </a:rPr>
              <a:t>Restaurant Kitchen Efficiency:</a:t>
            </a:r>
          </a:p>
          <a:p>
            <a:pPr marL="457200" lvl="1"/>
            <a:r>
              <a:rPr lang="en-US" sz="2400" dirty="0">
                <a:solidFill>
                  <a:srgbClr val="0D0D0D"/>
                </a:solidFill>
                <a:highlight>
                  <a:srgbClr val="FFFFFF"/>
                </a:highlight>
                <a:latin typeface="Söhne"/>
              </a:rPr>
              <a:t>Problem: Kitchen staff frequently waste time searching for ingredients and utensils.</a:t>
            </a:r>
          </a:p>
          <a:p>
            <a:pPr marL="457200" lvl="1"/>
            <a:r>
              <a:rPr lang="en-US" sz="2400" dirty="0">
                <a:solidFill>
                  <a:srgbClr val="0D0D0D"/>
                </a:solidFill>
                <a:highlight>
                  <a:srgbClr val="FFFFFF"/>
                </a:highlight>
                <a:latin typeface="Söhne"/>
              </a:rPr>
              <a:t>Kaizen Solution: Implement a system for organizing ingredients and utensils in a logical and standardized manner, reducing search time and improving kitchen efficiency.</a:t>
            </a:r>
          </a:p>
          <a:p>
            <a:pPr marL="457200" lvl="1" algn="l"/>
            <a:endParaRPr lang="en-US" b="0" i="0" dirty="0">
              <a:solidFill>
                <a:srgbClr val="0D0D0D"/>
              </a:solidFill>
              <a:effectLst/>
              <a:highlight>
                <a:srgbClr val="FFFFFF"/>
              </a:highlight>
              <a:latin typeface="Söhne"/>
            </a:endParaRPr>
          </a:p>
          <a:p>
            <a:pPr>
              <a:buFont typeface="+mj-lt"/>
              <a:buAutoNum type="arabicPeriod"/>
            </a:pPr>
            <a:r>
              <a:rPr lang="en-US" sz="2400" b="1" dirty="0">
                <a:solidFill>
                  <a:srgbClr val="0D0D0D"/>
                </a:solidFill>
                <a:highlight>
                  <a:srgbClr val="FFFFFF"/>
                </a:highlight>
                <a:latin typeface="Söhne"/>
              </a:rPr>
              <a:t>Office Meetings:</a:t>
            </a:r>
          </a:p>
          <a:p>
            <a:pPr marL="457200" lvl="1"/>
            <a:r>
              <a:rPr lang="en-US" sz="2400" dirty="0">
                <a:solidFill>
                  <a:srgbClr val="0D0D0D"/>
                </a:solidFill>
                <a:highlight>
                  <a:srgbClr val="FFFFFF"/>
                </a:highlight>
                <a:latin typeface="Söhne"/>
              </a:rPr>
              <a:t>Problem: Meetings often run over time and lack clear objectives.</a:t>
            </a:r>
          </a:p>
          <a:p>
            <a:pPr marL="457200" lvl="1"/>
            <a:r>
              <a:rPr lang="en-US" sz="2400" dirty="0">
                <a:solidFill>
                  <a:srgbClr val="0D0D0D"/>
                </a:solidFill>
                <a:highlight>
                  <a:srgbClr val="FFFFFF"/>
                </a:highlight>
                <a:latin typeface="Söhne"/>
              </a:rPr>
              <a:t>Kaizen Solution: Introduce a meeting agenda template that outlines objectives, time limits for each agenda item, and action items. Encourage participants to stick to the agenda and summarize key points at the end of the meeting.</a:t>
            </a:r>
            <a:endParaRPr lang="en-US" sz="2400" b="1" dirty="0">
              <a:solidFill>
                <a:srgbClr val="0D0D0D"/>
              </a:solidFill>
              <a:highlight>
                <a:srgbClr val="FFFFFF"/>
              </a:highlight>
              <a:latin typeface="Söhne"/>
            </a:endParaRPr>
          </a:p>
          <a:p>
            <a:pPr marL="457200" lvl="1"/>
            <a:endParaRPr lang="en-US" sz="2400" b="1" dirty="0">
              <a:solidFill>
                <a:srgbClr val="0D0D0D"/>
              </a:solidFill>
              <a:highlight>
                <a:srgbClr val="FFFFFF"/>
              </a:highlight>
              <a:latin typeface="Söhne"/>
            </a:endParaRPr>
          </a:p>
          <a:p>
            <a:pPr>
              <a:buFont typeface="+mj-lt"/>
              <a:buAutoNum type="arabicPeriod"/>
            </a:pPr>
            <a:r>
              <a:rPr lang="en-US" sz="2400" b="1" dirty="0">
                <a:solidFill>
                  <a:srgbClr val="0D0D0D"/>
                </a:solidFill>
                <a:highlight>
                  <a:srgbClr val="FFFFFF"/>
                </a:highlight>
                <a:latin typeface="Söhne"/>
              </a:rPr>
              <a:t>Customer Service Call Center:</a:t>
            </a:r>
          </a:p>
          <a:p>
            <a:pPr marL="457200" lvl="1"/>
            <a:r>
              <a:rPr lang="en-US" sz="2400" dirty="0">
                <a:solidFill>
                  <a:srgbClr val="0D0D0D"/>
                </a:solidFill>
                <a:highlight>
                  <a:srgbClr val="FFFFFF"/>
                </a:highlight>
                <a:latin typeface="Söhne"/>
              </a:rPr>
              <a:t>Problem: Call center agents struggle to find information quickly, leading to longer call times.</a:t>
            </a:r>
          </a:p>
          <a:p>
            <a:pPr marL="457200" lvl="1"/>
            <a:r>
              <a:rPr lang="en-US" sz="2400" dirty="0">
                <a:solidFill>
                  <a:srgbClr val="0D0D0D"/>
                </a:solidFill>
                <a:highlight>
                  <a:srgbClr val="FFFFFF"/>
                </a:highlight>
                <a:latin typeface="Söhne"/>
              </a:rPr>
              <a:t>Kaizen Solution: Implement a knowledge base system that provides agents with quick access to commonly requested information and troubleshooting guides, reducing call times and improving customer satisfaction.</a:t>
            </a:r>
          </a:p>
          <a:p>
            <a:pPr marL="457200" lvl="1"/>
            <a:endParaRPr lang="en-US" sz="2400" dirty="0">
              <a:solidFill>
                <a:srgbClr val="0D0D0D"/>
              </a:solidFill>
              <a:highlight>
                <a:srgbClr val="FFFFFF"/>
              </a:highlight>
              <a:latin typeface="Söhne"/>
            </a:endParaRPr>
          </a:p>
          <a:p>
            <a:pPr marL="457200" lvl="1" algn="l"/>
            <a:endParaRPr lang="en-US" b="0" i="0" dirty="0">
              <a:solidFill>
                <a:srgbClr val="0D0D0D"/>
              </a:solidFill>
              <a:effectLst/>
              <a:highlight>
                <a:srgbClr val="FFFFFF"/>
              </a:highlight>
              <a:latin typeface="Söhne"/>
            </a:endParaRPr>
          </a:p>
          <a:p>
            <a:pPr algn="l"/>
            <a:endParaRPr lang="en-US" sz="2400" b="0" i="0" dirty="0">
              <a:solidFill>
                <a:srgbClr val="0D0D0D"/>
              </a:solidFill>
              <a:effectLst/>
              <a:highlight>
                <a:srgbClr val="FFFFFF"/>
              </a:highlight>
              <a:latin typeface="Söhne"/>
            </a:endParaRPr>
          </a:p>
        </p:txBody>
      </p:sp>
    </p:spTree>
    <p:extLst>
      <p:ext uri="{BB962C8B-B14F-4D97-AF65-F5344CB8AC3E}">
        <p14:creationId xmlns:p14="http://schemas.microsoft.com/office/powerpoint/2010/main" val="30452280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2232</Words>
  <Application>Microsoft Office PowerPoint</Application>
  <PresentationFormat>Custom</PresentationFormat>
  <Paragraphs>174</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Arimo</vt:lpstr>
      <vt:lpstr>Trebuchet MS</vt:lpstr>
      <vt:lpstr>Söhne</vt:lpstr>
      <vt:lpstr>Arial</vt:lpstr>
      <vt:lpstr>Arial Black</vt:lpstr>
      <vt:lpstr>Office Theme</vt:lpstr>
      <vt:lpstr>KAIZEN</vt:lpstr>
      <vt:lpstr>KAIZEN </vt:lpstr>
      <vt:lpstr>Jidoka</vt:lpstr>
      <vt:lpstr>Heijunka</vt:lpstr>
      <vt:lpstr>Kaizen and TPS</vt:lpstr>
      <vt:lpstr>Kaizen and TPS</vt:lpstr>
      <vt:lpstr>KAIZEN : EXAMPLE</vt:lpstr>
      <vt:lpstr>Steps to implement Kaizen – Manufacturing Company Example </vt:lpstr>
      <vt:lpstr>More Examples </vt:lpstr>
      <vt:lpstr>KAIZEN BLITZ</vt:lpstr>
      <vt:lpstr>KAIZEN BLITZ</vt:lpstr>
      <vt:lpstr>Business Process Reengineering</vt:lpstr>
      <vt:lpstr>Business Process Re-engineering</vt:lpstr>
      <vt:lpstr>PowerPoint Presentation</vt:lpstr>
      <vt:lpstr>PowerPoint Presentation</vt:lpstr>
      <vt:lpstr>Kaizen-BPE-BPR</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KAIZEN</dc:title>
  <dc:creator>M</dc:creator>
  <cp:lastModifiedBy>M</cp:lastModifiedBy>
  <cp:revision>3</cp:revision>
  <dcterms:modified xsi:type="dcterms:W3CDTF">2024-04-21T15:40:33Z</dcterms:modified>
</cp:coreProperties>
</file>